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68" r:id="rId6"/>
    <p:sldId id="269" r:id="rId7"/>
    <p:sldId id="270" r:id="rId8"/>
    <p:sldId id="262" r:id="rId9"/>
    <p:sldId id="271" r:id="rId10"/>
    <p:sldId id="272" r:id="rId11"/>
    <p:sldId id="263" r:id="rId12"/>
    <p:sldId id="273" r:id="rId13"/>
    <p:sldId id="274" r:id="rId14"/>
    <p:sldId id="275" r:id="rId15"/>
    <p:sldId id="265" r:id="rId16"/>
    <p:sldId id="276" r:id="rId17"/>
    <p:sldId id="266" r:id="rId18"/>
    <p:sldId id="267" r:id="rId19"/>
    <p:sldId id="259" r:id="rId20"/>
  </p:sldIdLst>
  <p:sldSz cx="9902825" cy="68580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09E6F-D395-DBD8-2520-C78CA03419AF}" v="127" dt="2025-12-11T13:25:58.871"/>
    <p1510:client id="{DF7B9305-8FAB-F87E-AA62-203FB9876F1D}" v="577" dt="2025-12-11T14:23:42.120"/>
    <p1510:client id="{F85B3EBC-84C3-B3B8-93CD-60019E0B9CD4}" v="1902" dt="2025-12-10T23:22:53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119"/>
        <p:guide orient="horz" pos="218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F42E3A3-CEBC-4F23-8D2C-1DB6AF6898D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205057C6-C93F-F85A-8ACE-A514599100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5DC986AA-094E-3E0D-84B0-6528241C34A5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FEF8D034-C4CD-6036-B59B-4E8FCC11B5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589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EC932CB-7203-6552-9E41-8AEFC3B155E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CC17E9EA-3784-974F-A11D-4B2F12BEC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EC265CEC-4FC5-310B-263E-1CF2F76AD6F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399C8038-60C5-DC8E-09B4-3E68B2E8C5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3487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BA3DA2-A096-F995-B014-1359B654B18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B57FAD93-222A-FD6E-FDB5-0715CDD3B4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2A13A4A7-EE4C-4448-6F4A-F0C3C81D1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A43E6EB0-6D85-9E43-3A45-8433E23867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646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477E352-D5E4-41A5-3E9D-5B2415DFCAE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31EE9747-D29F-20A2-5EAC-2FE08B2E6E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CF7FD107-43EC-E5A6-3563-E6F08CC08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069C1A3B-E23C-D9EC-1D94-B676DCD46B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888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8B7C8A6-7562-6B33-77C5-0A4177D4ED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85E8A0C0-F679-6874-44DE-A8D919BC0D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1949CB90-F969-8AB8-ED53-DB853FCEC897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3081C7DD-7A2B-9F90-7E8B-0A947D368F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83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BC264E1-AC91-47A9-AAD9-E1EC3850EBF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A245D095-8385-CE7E-0724-A2B7B92AE6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7438C90E-5DB0-4EFA-E3E7-1C1F568D8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211C656A-5174-7E89-44E7-338A612BB9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213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2E24AC1-C5D8-3061-32AB-BCB5B77A04A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704577B8-B438-4045-5CDE-03EFD318D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2B0A81E3-4BD2-4CA4-C21D-AA4AEA42F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DC33BD11-EA94-5285-1B84-286263070C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591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66F0692-CAE9-C585-EF8A-A5817A3EB5E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902493F2-B330-DD5A-4984-4EE2E7129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02E345FF-5C5B-8498-CD7B-3D96E5E70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26A6F58A-1193-3E1E-BB32-75D93EA9A7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0687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C08EF80-0E4B-C17F-BBDB-E57169E9C5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43AB6E5C-0989-0287-5DA1-D121BB588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8953704E-485D-B051-EE61-D53E48E6C63D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048705BB-37BA-6180-90E2-6EB3FDB13B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119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04B5E25-6FB2-6378-B93B-B94A5D58D97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53D0B56D-ED13-B324-9897-C254B552AF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235B8FAC-7AC6-EBA4-9972-5DC1F9E63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54BB21AE-FAC6-B7D5-E450-9838251CE6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50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E2DA567-2EAE-398E-9DA9-BA33EB36C43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2B9EBE75-7092-2169-7EC4-67126FC69E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06067A0B-2B68-A93C-57A7-2882284A8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453B6E87-E45E-F5A2-4A98-E7FDA8F6A1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44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E2B1E9D-980C-E69E-826D-1E7FF1AAA7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EBD861DD-8E3F-30FF-282D-D20DFD429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45DD0F60-0B79-B52B-BA54-66235CC3E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86364937-0D09-F59A-841E-53344830C0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18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5E0195E-C36E-F1D3-9FBC-B020659EAB8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0AB8CCC0-7124-4EA5-AD2E-5CEABF1E4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5B0A9FEB-D60F-556D-3167-9DF7B9BE4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6E23E7B0-5639-DF52-2041-2B02C91110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393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E974A81-50F1-F1D6-D7A8-A9F584742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8DCD3A17-50F4-48F3-5F29-BD3A31086B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A41051D6-4DC1-F225-9FE8-346089B1F0A4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021DB60B-3B80-E77B-28A9-3FAFB28F13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9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8085393-723C-8AC3-0A21-8FDA7D4CE1A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D834FA94-77F8-C73F-2B0F-83E558449F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4E3AB9A2-243E-01C4-4326-D9E6A6E04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726D613C-4871-E619-B96D-CBA61AC749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80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6F2DC84-A31B-C16E-21D0-F87C74B67F9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BB33BA3F-59D8-B28A-2BB3-F63AAC515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945B483A-83E8-D7BB-2154-7175859D1111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D0ACDF2A-16D6-D341-AFC3-B8681871A5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45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3_Table of Contents" userDrawn="1">
  <p:cSld name="3_Table of Conte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>
            <a:cxnSpLocks/>
          </p:cNvCxnSpPr>
          <p:nvPr/>
        </p:nvCxnSpPr>
        <p:spPr bwMode="auto"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 bwMode="auto"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2" name="Google Shape;32;p9"/>
          <p:cNvSpPr/>
          <p:nvPr/>
        </p:nvSpPr>
        <p:spPr bwMode="auto"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 bwMode="auto">
          <a:xfrm>
            <a:off x="6846857" y="6498001"/>
            <a:ext cx="23495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Project Name</a:t>
            </a: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2_Table of Contents" userDrawn="1">
  <p:cSld name="2_Table of Conte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>
            <a:cxnSpLocks/>
          </p:cNvCxnSpPr>
          <p:nvPr/>
        </p:nvCxnSpPr>
        <p:spPr bwMode="auto"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 bwMode="auto"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8" name="Google Shape;38;p10"/>
          <p:cNvSpPr/>
          <p:nvPr/>
        </p:nvSpPr>
        <p:spPr bwMode="auto"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 bwMode="auto"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 bwMode="auto"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 bwMode="auto"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 bwMode="auto"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 bwMode="auto"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 bwMode="auto">
          <a:xfrm>
            <a:off x="522287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>
              <a:lnSpc>
                <a:spcPct val="12857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1pPr>
            <a:lvl2pPr marL="914400" marR="0" lvl="1" indent="-294640" algn="l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10"/>
          <p:cNvSpPr txBox="1"/>
          <p:nvPr/>
        </p:nvSpPr>
        <p:spPr bwMode="auto">
          <a:xfrm>
            <a:off x="6846857" y="6498001"/>
            <a:ext cx="23495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Project Name</a:t>
            </a: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last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 bwMode="auto"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95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" name="Google Shape;49;p11"/>
          <p:cNvSpPr/>
          <p:nvPr/>
        </p:nvSpPr>
        <p:spPr bwMode="auto"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ⓒ2021 SAMSUNG. All rights reserved.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 bwMode="auto"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  <a:defRPr/>
            </a:pPr>
            <a:endParaRPr sz="195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AI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128000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65452"/>
            <a:ext cx="26319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AI COURSE</a:t>
            </a:r>
            <a:endParaRPr sz="2099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261283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ransition spd="slow">
    <p:cover/>
  </p:transition>
  <p:hf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TensorFlow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atmosai.github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k.wikipedia.org/wiki/Pandas" TargetMode="External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hyperlink" Target="https://kwaakdo.github.io/2019/10/03/keras-deep-learning-1.html" TargetMode="External"/><Relationship Id="rId4" Type="http://schemas.openxmlformats.org/officeDocument/2006/relationships/hyperlink" Target="https://codewith.mu/en/tutorials/" TargetMode="Externa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ndroidpc.es/unboxing-nvidia-shield-tablet-k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nolitonimbus.com.br/suavizacao-exponencial/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s://www.scirp.org/journal/paperinformation.aspx?paperid=10618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eerj.com/articles/cs-283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EDDC724-0147-5219-460A-53159E5B234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D369BB59-B451-949A-7DC4-8410F4690BC0}"/>
              </a:ext>
            </a:extLst>
          </p:cNvPr>
          <p:cNvGrpSpPr/>
          <p:nvPr/>
        </p:nvGrpSpPr>
        <p:grpSpPr bwMode="auto">
          <a:xfrm>
            <a:off x="528260" y="1359662"/>
            <a:ext cx="8585115" cy="3454995"/>
            <a:chOff x="0" y="0"/>
            <a:chExt cx="5362150" cy="1419972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B8B89D86-D2AE-0A34-5909-CC392FF18D03}"/>
                </a:ext>
              </a:extLst>
            </p:cNvPr>
            <p:cNvSpPr/>
            <p:nvPr/>
          </p:nvSpPr>
          <p:spPr bwMode="auto">
            <a:xfrm>
              <a:off x="182877" y="74804"/>
              <a:ext cx="5179273" cy="151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endParaRPr lang="en-US" sz="2400" dirty="0">
                <a:solidFill>
                  <a:srgbClr val="3F3F3F"/>
                </a:solidFill>
              </a:endParaRP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61BE77B0-223B-6178-827C-3090B5A2791A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FA16AFAC-0D6B-CE4D-440F-820A7EC2C64C}"/>
                </a:ext>
              </a:extLst>
            </p:cNvPr>
            <p:cNvSpPr/>
            <p:nvPr/>
          </p:nvSpPr>
          <p:spPr bwMode="auto">
            <a:xfrm>
              <a:off x="160073" y="66493"/>
              <a:ext cx="3867654" cy="1353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r>
                <a:rPr lang="en-US" sz="1800" b="1" err="1">
                  <a:solidFill>
                    <a:srgbClr val="193EB0"/>
                  </a:solidFill>
                </a:rPr>
                <a:t>Objetivos</a:t>
              </a:r>
              <a:r>
                <a:rPr lang="en-US" sz="1800" b="1" dirty="0">
                  <a:solidFill>
                    <a:srgbClr val="193EB0"/>
                  </a:solidFill>
                </a:rPr>
                <a:t> </a:t>
              </a:r>
              <a:r>
                <a:rPr lang="en-US" sz="1800" b="1" err="1">
                  <a:solidFill>
                    <a:srgbClr val="193EB0"/>
                  </a:solidFill>
                </a:rPr>
                <a:t>específicos</a:t>
              </a:r>
              <a:r>
                <a:rPr lang="en-US" sz="1800" b="1" dirty="0">
                  <a:solidFill>
                    <a:srgbClr val="193EB0"/>
                  </a:solidFill>
                </a:rPr>
                <a:t>:</a:t>
              </a:r>
              <a:endParaRPr lang="en-US" sz="1800" b="1" dirty="0"/>
            </a:p>
            <a:p>
              <a:pPr>
                <a:buFont typeface="Arial"/>
                <a:buChar char="•"/>
                <a:defRPr/>
              </a:pPr>
              <a:endParaRPr lang="en-US" sz="1800" dirty="0"/>
            </a:p>
            <a:p>
              <a:pPr>
                <a:buFont typeface="Arial"/>
                <a:buChar char="•"/>
                <a:defRPr/>
              </a:pPr>
              <a:r>
                <a:rPr lang="en-US" sz="1800" dirty="0">
                  <a:solidFill>
                    <a:srgbClr val="193EB0"/>
                  </a:solidFill>
                </a:rPr>
                <a:t> </a:t>
              </a:r>
              <a:r>
                <a:rPr lang="en-US" sz="1800" err="1">
                  <a:solidFill>
                    <a:srgbClr val="193EB0"/>
                  </a:solidFill>
                </a:rPr>
                <a:t>Entrenar</a:t>
              </a:r>
              <a:r>
                <a:rPr lang="en-US" sz="1800" dirty="0">
                  <a:solidFill>
                    <a:srgbClr val="193EB0"/>
                  </a:solidFill>
                </a:rPr>
                <a:t> un </a:t>
              </a:r>
              <a:r>
                <a:rPr lang="en-US" sz="1800" err="1">
                  <a:solidFill>
                    <a:srgbClr val="193EB0"/>
                  </a:solidFill>
                </a:rPr>
                <a:t>modelo</a:t>
              </a:r>
              <a:r>
                <a:rPr lang="en-US" sz="1800" dirty="0">
                  <a:solidFill>
                    <a:srgbClr val="193EB0"/>
                  </a:solidFill>
                </a:rPr>
                <a:t> de </a:t>
              </a:r>
              <a:r>
                <a:rPr lang="en-US" sz="1800" err="1">
                  <a:solidFill>
                    <a:srgbClr val="193EB0"/>
                  </a:solidFill>
                </a:rPr>
                <a:t>aprendizaje</a:t>
              </a:r>
              <a:r>
                <a:rPr lang="en-US" sz="1800" dirty="0">
                  <a:solidFill>
                    <a:srgbClr val="193EB0"/>
                  </a:solidFill>
                </a:rPr>
                <a:t> profundo con </a:t>
              </a:r>
              <a:r>
                <a:rPr lang="en-US" sz="1800" err="1">
                  <a:solidFill>
                    <a:srgbClr val="193EB0"/>
                  </a:solidFill>
                </a:rPr>
                <a:t>datos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históricos</a:t>
              </a:r>
              <a:r>
                <a:rPr lang="en-US" sz="1800" dirty="0">
                  <a:solidFill>
                    <a:srgbClr val="193EB0"/>
                  </a:solidFill>
                </a:rPr>
                <a:t> de </a:t>
              </a:r>
              <a:r>
                <a:rPr lang="en-US" sz="1800" err="1">
                  <a:solidFill>
                    <a:srgbClr val="193EB0"/>
                  </a:solidFill>
                </a:rPr>
                <a:t>precios</a:t>
              </a:r>
              <a:r>
                <a:rPr lang="en-US" sz="1800" dirty="0">
                  <a:solidFill>
                    <a:srgbClr val="193EB0"/>
                  </a:solidFill>
                </a:rPr>
                <a:t> y </a:t>
              </a:r>
              <a:r>
                <a:rPr lang="en-US" sz="1800" err="1">
                  <a:solidFill>
                    <a:srgbClr val="193EB0"/>
                  </a:solidFill>
                </a:rPr>
                <a:t>volumen</a:t>
              </a:r>
              <a:r>
                <a:rPr lang="en-US" sz="1800" dirty="0">
                  <a:solidFill>
                    <a:srgbClr val="193EB0"/>
                  </a:solidFill>
                </a:rPr>
                <a:t>.</a:t>
              </a:r>
              <a:endParaRPr lang="en-US" sz="1800" dirty="0"/>
            </a:p>
            <a:p>
              <a:pPr>
                <a:buFont typeface="Arial"/>
                <a:buChar char="•"/>
                <a:defRPr/>
              </a:pPr>
              <a:endParaRPr lang="en-US" sz="1800" dirty="0"/>
            </a:p>
            <a:p>
              <a:pPr>
                <a:buFont typeface="Arial"/>
                <a:buChar char="•"/>
                <a:defRPr/>
              </a:pPr>
              <a:r>
                <a:rPr lang="en-US" sz="1800" dirty="0">
                  <a:solidFill>
                    <a:srgbClr val="193EB0"/>
                  </a:solidFill>
                </a:rPr>
                <a:t> </a:t>
              </a:r>
              <a:r>
                <a:rPr lang="en-US" sz="1800" err="1">
                  <a:solidFill>
                    <a:srgbClr val="193EB0"/>
                  </a:solidFill>
                </a:rPr>
                <a:t>Lograr</a:t>
              </a:r>
              <a:r>
                <a:rPr lang="en-US" sz="1800" dirty="0">
                  <a:solidFill>
                    <a:srgbClr val="193EB0"/>
                  </a:solidFill>
                </a:rPr>
                <a:t> un error </a:t>
              </a:r>
              <a:r>
                <a:rPr lang="en-US" sz="1800" err="1">
                  <a:solidFill>
                    <a:srgbClr val="193EB0"/>
                  </a:solidFill>
                </a:rPr>
                <a:t>porcentual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absoluto</a:t>
              </a:r>
              <a:r>
                <a:rPr lang="en-US" sz="1800" dirty="0">
                  <a:solidFill>
                    <a:srgbClr val="193EB0"/>
                  </a:solidFill>
                </a:rPr>
                <a:t> medio (MAPE) inferior al 2 %.</a:t>
              </a:r>
              <a:endParaRPr lang="en-US" sz="1800" dirty="0"/>
            </a:p>
            <a:p>
              <a:pPr>
                <a:buFont typeface="Arial"/>
                <a:buChar char="•"/>
                <a:defRPr/>
              </a:pPr>
              <a:endParaRPr lang="en-US" sz="1800" dirty="0"/>
            </a:p>
            <a:p>
              <a:pPr>
                <a:buChar char="•"/>
                <a:defRPr/>
              </a:pPr>
              <a:r>
                <a:rPr lang="en-US" sz="1800" dirty="0">
                  <a:solidFill>
                    <a:srgbClr val="193EB0"/>
                  </a:solidFill>
                </a:rPr>
                <a:t> </a:t>
              </a:r>
              <a:r>
                <a:rPr lang="en-US" sz="1800" err="1">
                  <a:solidFill>
                    <a:srgbClr val="193EB0"/>
                  </a:solidFill>
                </a:rPr>
                <a:t>Proporcionar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información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práctica</a:t>
              </a:r>
              <a:r>
                <a:rPr lang="en-US" sz="1800" dirty="0">
                  <a:solidFill>
                    <a:srgbClr val="193EB0"/>
                  </a:solidFill>
                </a:rPr>
                <a:t> al </a:t>
              </a:r>
              <a:r>
                <a:rPr lang="en-US" sz="1800" err="1">
                  <a:solidFill>
                    <a:srgbClr val="193EB0"/>
                  </a:solidFill>
                </a:rPr>
                <a:t>capturar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patrones</a:t>
              </a:r>
              <a:r>
                <a:rPr lang="en-US" sz="1800" dirty="0">
                  <a:solidFill>
                    <a:srgbClr val="193EB0"/>
                  </a:solidFill>
                </a:rPr>
                <a:t> de mercado </a:t>
              </a:r>
              <a:r>
                <a:rPr lang="en-US" sz="1800" err="1">
                  <a:solidFill>
                    <a:srgbClr val="193EB0"/>
                  </a:solidFill>
                </a:rPr>
                <a:t>complejos</a:t>
              </a:r>
              <a:r>
                <a:rPr lang="en-US" sz="1800" dirty="0">
                  <a:solidFill>
                    <a:srgbClr val="193EB0"/>
                  </a:solidFill>
                </a:rPr>
                <a:t> y no </a:t>
              </a:r>
              <a:r>
                <a:rPr lang="en-US" sz="1800" err="1">
                  <a:solidFill>
                    <a:srgbClr val="193EB0"/>
                  </a:solidFill>
                </a:rPr>
                <a:t>lineales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que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otros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modelos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pasan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por</a:t>
              </a:r>
              <a:r>
                <a:rPr lang="en-US" sz="1800" dirty="0">
                  <a:solidFill>
                    <a:srgbClr val="193EB0"/>
                  </a:solidFill>
                </a:rPr>
                <a:t> alto.</a:t>
              </a:r>
              <a:endParaRPr lang="en-US" sz="1800" dirty="0"/>
            </a:p>
            <a:p>
              <a:pPr>
                <a:defRPr/>
              </a:pPr>
              <a:endParaRPr lang="en-US" sz="1600">
                <a:solidFill>
                  <a:srgbClr val="193EB0"/>
                </a:solidFill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17138C3C-399C-6382-FD6A-1E5BDE4F2F1F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9223698E-6C58-2CE6-9ABE-09A3E252A53E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85C13EFA-61F8-5953-C848-9D74FB514880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98608469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AD5CC9B-2361-7AB8-2387-E37D1BAF747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381B6489-7DAE-0436-1F25-040B20B3BF05}"/>
              </a:ext>
            </a:extLst>
          </p:cNvPr>
          <p:cNvGrpSpPr/>
          <p:nvPr/>
        </p:nvGrpSpPr>
        <p:grpSpPr bwMode="auto">
          <a:xfrm>
            <a:off x="528260" y="3366165"/>
            <a:ext cx="8585115" cy="1570701"/>
            <a:chOff x="0" y="-26391"/>
            <a:chExt cx="5362150" cy="645544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93781C5A-61A7-8E03-6C09-44F737B2CFF2}"/>
                </a:ext>
              </a:extLst>
            </p:cNvPr>
            <p:cNvSpPr/>
            <p:nvPr/>
          </p:nvSpPr>
          <p:spPr bwMode="auto">
            <a:xfrm>
              <a:off x="182877" y="-26391"/>
              <a:ext cx="5179273" cy="354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r>
                <a:rPr lang="en-US" sz="2800" b="1" err="1">
                  <a:solidFill>
                    <a:srgbClr val="3F3F3F"/>
                  </a:solidFill>
                </a:rPr>
                <a:t>Construido</a:t>
              </a:r>
              <a:r>
                <a:rPr lang="en-US" sz="2800" b="1" dirty="0">
                  <a:solidFill>
                    <a:srgbClr val="3F3F3F"/>
                  </a:solidFill>
                </a:rPr>
                <a:t> </a:t>
              </a:r>
              <a:r>
                <a:rPr lang="en-US" sz="2800" b="1" err="1">
                  <a:solidFill>
                    <a:srgbClr val="3F3F3F"/>
                  </a:solidFill>
                </a:rPr>
                <a:t>sobre</a:t>
              </a:r>
              <a:r>
                <a:rPr lang="en-US" sz="2800" b="1" dirty="0">
                  <a:solidFill>
                    <a:srgbClr val="3F3F3F"/>
                  </a:solidFill>
                </a:rPr>
                <a:t> </a:t>
              </a:r>
              <a:r>
                <a:rPr lang="en-US" sz="2800" b="1" err="1">
                  <a:solidFill>
                    <a:srgbClr val="3F3F3F"/>
                  </a:solidFill>
                </a:rPr>
                <a:t>una</a:t>
              </a:r>
              <a:r>
                <a:rPr lang="en-US" sz="2800" b="1" dirty="0">
                  <a:solidFill>
                    <a:srgbClr val="3F3F3F"/>
                  </a:solidFill>
                </a:rPr>
                <a:t> </a:t>
              </a:r>
              <a:r>
                <a:rPr lang="en-US" sz="2800" b="1" err="1">
                  <a:solidFill>
                    <a:srgbClr val="3F3F3F"/>
                  </a:solidFill>
                </a:rPr>
                <a:t>infraestructura</a:t>
              </a:r>
              <a:r>
                <a:rPr lang="en-US" sz="2800" b="1" dirty="0">
                  <a:solidFill>
                    <a:srgbClr val="3F3F3F"/>
                  </a:solidFill>
                </a:rPr>
                <a:t> de IA </a:t>
              </a:r>
              <a:r>
                <a:rPr lang="en-US" sz="2800" b="1" err="1">
                  <a:solidFill>
                    <a:srgbClr val="3F3F3F"/>
                  </a:solidFill>
                </a:rPr>
                <a:t>estándar</a:t>
              </a:r>
              <a:r>
                <a:rPr lang="en-US" sz="2800" b="1" dirty="0">
                  <a:solidFill>
                    <a:srgbClr val="3F3F3F"/>
                  </a:solidFill>
                </a:rPr>
                <a:t> de la </a:t>
              </a:r>
              <a:r>
                <a:rPr lang="en-US" sz="2800" b="1" err="1">
                  <a:solidFill>
                    <a:srgbClr val="3F3F3F"/>
                  </a:solidFill>
                </a:rPr>
                <a:t>industria</a:t>
              </a:r>
              <a:r>
                <a:rPr lang="en-US" sz="2800" b="1" dirty="0">
                  <a:solidFill>
                    <a:srgbClr val="3F3F3F"/>
                  </a:solidFill>
                </a:rPr>
                <a:t>.</a:t>
              </a:r>
              <a:endParaRPr lang="en-US" sz="2800" b="1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40673CFE-4D7C-113B-22D7-38F5C3AE905C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733555FD-89E0-C97A-4838-C92E3A7AEED0}"/>
                </a:ext>
              </a:extLst>
            </p:cNvPr>
            <p:cNvSpPr/>
            <p:nvPr/>
          </p:nvSpPr>
          <p:spPr bwMode="auto">
            <a:xfrm>
              <a:off x="979494" y="416763"/>
              <a:ext cx="3867654" cy="202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endParaRPr lang="en-US" sz="1600" dirty="0">
                <a:solidFill>
                  <a:srgbClr val="193EB0"/>
                </a:solidFill>
              </a:endParaRPr>
            </a:p>
            <a:p>
              <a:pPr>
                <a:defRPr/>
              </a:pPr>
              <a:endParaRPr lang="en-US" sz="1600">
                <a:solidFill>
                  <a:srgbClr val="193EB0"/>
                </a:solidFill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C2243970-328D-1A30-9524-FF5289AE49E4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781AB9C6-7A14-C3C0-B770-24739CF4D557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DFD7883C-9FED-B479-D1A9-620227663852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chemeClr val="lt1"/>
                </a:solidFill>
              </a:rPr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21246782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E194561-EE83-FECB-65AA-C4A9BB2F4EC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864AEE10-AB21-3893-819F-C7FB01C4BF23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F6066B9C-3CEF-A9A2-8605-2E851BB34B3B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19729A43-46CB-84DF-7154-84E0D36F74EA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chemeClr val="lt1"/>
                </a:solidFill>
              </a:rPr>
              <a:t>Herramientas</a:t>
            </a:r>
          </a:p>
        </p:txBody>
      </p:sp>
      <p:pic>
        <p:nvPicPr>
          <p:cNvPr id="2" name="Picture 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9910C1B-7146-2EFE-D6B3-191A40ACA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6310" y="2405316"/>
            <a:ext cx="1860883" cy="1197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649233-8C4F-DD1A-5C68-4E3A8F117F71}"/>
              </a:ext>
            </a:extLst>
          </p:cNvPr>
          <p:cNvSpPr txBox="1"/>
          <p:nvPr/>
        </p:nvSpPr>
        <p:spPr>
          <a:xfrm>
            <a:off x="826014" y="3740190"/>
            <a:ext cx="1861477" cy="36179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6" name="Picture 5" descr="A blue and black text&#10;&#10;AI-generated content may be incorrect.">
            <a:extLst>
              <a:ext uri="{FF2B5EF4-FFF2-40B4-BE49-F238E27FC236}">
                <a16:creationId xmlns:a16="http://schemas.microsoft.com/office/drawing/2014/main" id="{B25FD9F1-9176-81F0-92B2-AB87E78FE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52050" y="2407423"/>
            <a:ext cx="2860845" cy="1161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F1BFE-157A-9185-CE4D-A2215507FEA0}"/>
              </a:ext>
            </a:extLst>
          </p:cNvPr>
          <p:cNvSpPr txBox="1"/>
          <p:nvPr/>
        </p:nvSpPr>
        <p:spPr>
          <a:xfrm>
            <a:off x="857732" y="5482087"/>
            <a:ext cx="2860845" cy="92444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9" name="Picture 8" descr="A yellow and orange letter f&#10;&#10;AI-generated content may be incorrect.">
            <a:extLst>
              <a:ext uri="{FF2B5EF4-FFF2-40B4-BE49-F238E27FC236}">
                <a16:creationId xmlns:a16="http://schemas.microsoft.com/office/drawing/2014/main" id="{27BEA883-3781-5D15-E7AD-A0BB5D596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40374" y="4224288"/>
            <a:ext cx="1145230" cy="1235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0EC7F-10A5-33D5-8429-417A4D271EC0}"/>
              </a:ext>
            </a:extLst>
          </p:cNvPr>
          <p:cNvSpPr txBox="1"/>
          <p:nvPr/>
        </p:nvSpPr>
        <p:spPr>
          <a:xfrm>
            <a:off x="2928385" y="5384410"/>
            <a:ext cx="1145230" cy="67437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2" name="Picture 11" descr="A black and grey logo&#10;&#10;AI-generated content may be incorrect.">
            <a:extLst>
              <a:ext uri="{FF2B5EF4-FFF2-40B4-BE49-F238E27FC236}">
                <a16:creationId xmlns:a16="http://schemas.microsoft.com/office/drawing/2014/main" id="{57ADBD7B-9584-7FEC-3C3E-54F72EED0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894575" y="4415092"/>
            <a:ext cx="2900830" cy="8410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51E0E8-74AD-EBA5-9B09-2F21CC5A4772}"/>
              </a:ext>
            </a:extLst>
          </p:cNvPr>
          <p:cNvSpPr txBox="1"/>
          <p:nvPr/>
        </p:nvSpPr>
        <p:spPr>
          <a:xfrm>
            <a:off x="6227173" y="3761384"/>
            <a:ext cx="2900036" cy="42431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D1FFD0-FE35-25DC-E6FB-7431742FB9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151755" y="2404476"/>
            <a:ext cx="2869569" cy="1361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ACC7B5-8F21-4E70-0CDF-AB45636BFB11}"/>
              </a:ext>
            </a:extLst>
          </p:cNvPr>
          <p:cNvSpPr txBox="1"/>
          <p:nvPr/>
        </p:nvSpPr>
        <p:spPr>
          <a:xfrm>
            <a:off x="2926231" y="3428175"/>
            <a:ext cx="2868775" cy="5493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43079480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C70FA65-26FE-BC49-41AE-8724DCC8E3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8023DA6C-3054-0E1F-496D-743586CF71AC}"/>
              </a:ext>
            </a:extLst>
          </p:cNvPr>
          <p:cNvGrpSpPr/>
          <p:nvPr/>
        </p:nvGrpSpPr>
        <p:grpSpPr bwMode="auto">
          <a:xfrm>
            <a:off x="528260" y="1359662"/>
            <a:ext cx="8585115" cy="1910205"/>
            <a:chOff x="0" y="0"/>
            <a:chExt cx="5362150" cy="785077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5512C065-BE78-7E7E-9709-BE17D0FF0C3D}"/>
                </a:ext>
              </a:extLst>
            </p:cNvPr>
            <p:cNvSpPr/>
            <p:nvPr/>
          </p:nvSpPr>
          <p:spPr bwMode="auto">
            <a:xfrm>
              <a:off x="182877" y="74804"/>
              <a:ext cx="5179273" cy="151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endParaRPr lang="en-US" sz="2400" dirty="0">
                <a:solidFill>
                  <a:srgbClr val="3F3F3F"/>
                </a:solidFill>
              </a:endParaRP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43D89153-48BF-0E98-0E33-9FBC099B5F42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860C88D2-A664-2451-86E1-87855AAF58F6}"/>
                </a:ext>
              </a:extLst>
            </p:cNvPr>
            <p:cNvSpPr/>
            <p:nvPr/>
          </p:nvSpPr>
          <p:spPr bwMode="auto">
            <a:xfrm>
              <a:off x="139275" y="818"/>
              <a:ext cx="5048952" cy="784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endParaRPr lang="en-US" sz="1800" dirty="0">
                <a:solidFill>
                  <a:srgbClr val="193EB0"/>
                </a:solidFill>
              </a:endParaRPr>
            </a:p>
            <a:p>
              <a:pPr>
                <a:defRPr/>
              </a:pPr>
              <a:r>
                <a:rPr lang="en-US" sz="1800" b="1" dirty="0">
                  <a:solidFill>
                    <a:srgbClr val="193EB0"/>
                  </a:solidFill>
                </a:rPr>
                <a:t>¿Por </a:t>
              </a:r>
              <a:r>
                <a:rPr lang="en-US" sz="1800" b="1" err="1">
                  <a:solidFill>
                    <a:srgbClr val="193EB0"/>
                  </a:solidFill>
                </a:rPr>
                <a:t>qué</a:t>
              </a:r>
              <a:r>
                <a:rPr lang="en-US" sz="1800" b="1" dirty="0">
                  <a:solidFill>
                    <a:srgbClr val="193EB0"/>
                  </a:solidFill>
                </a:rPr>
                <a:t> LSTM? </a:t>
              </a:r>
            </a:p>
            <a:p>
              <a:pPr>
                <a:defRPr/>
              </a:pPr>
              <a:endParaRPr lang="en-US" sz="1800" dirty="0">
                <a:solidFill>
                  <a:srgbClr val="193EB0"/>
                </a:solidFill>
              </a:endParaRPr>
            </a:p>
            <a:p>
              <a:pPr>
                <a:defRPr/>
              </a:pPr>
              <a:r>
                <a:rPr lang="en-US" sz="1800" dirty="0">
                  <a:solidFill>
                    <a:srgbClr val="193EB0"/>
                  </a:solidFill>
                </a:rPr>
                <a:t>A </a:t>
              </a:r>
              <a:r>
                <a:rPr lang="en-US" sz="1800" err="1">
                  <a:solidFill>
                    <a:srgbClr val="193EB0"/>
                  </a:solidFill>
                </a:rPr>
                <a:t>diferencia</a:t>
              </a:r>
              <a:r>
                <a:rPr lang="en-US" sz="1800" dirty="0">
                  <a:solidFill>
                    <a:srgbClr val="193EB0"/>
                  </a:solidFill>
                </a:rPr>
                <a:t> de </a:t>
              </a:r>
              <a:r>
                <a:rPr lang="en-US" sz="1800" err="1">
                  <a:solidFill>
                    <a:srgbClr val="193EB0"/>
                  </a:solidFill>
                </a:rPr>
                <a:t>los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algoritmos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estándar</a:t>
              </a:r>
              <a:r>
                <a:rPr lang="en-US" sz="1800" dirty="0">
                  <a:solidFill>
                    <a:srgbClr val="193EB0"/>
                  </a:solidFill>
                </a:rPr>
                <a:t>, </a:t>
              </a:r>
              <a:r>
                <a:rPr lang="en-US" sz="1800" err="1">
                  <a:solidFill>
                    <a:srgbClr val="193EB0"/>
                  </a:solidFill>
                </a:rPr>
                <a:t>los</a:t>
              </a:r>
              <a:r>
                <a:rPr lang="en-US" sz="1800" dirty="0">
                  <a:solidFill>
                    <a:srgbClr val="193EB0"/>
                  </a:solidFill>
                </a:rPr>
                <a:t> LSTM </a:t>
              </a:r>
              <a:r>
                <a:rPr lang="en-US" sz="1800" err="1">
                  <a:solidFill>
                    <a:srgbClr val="193EB0"/>
                  </a:solidFill>
                </a:rPr>
                <a:t>tienen</a:t>
              </a:r>
              <a:r>
                <a:rPr lang="en-US" sz="1800" dirty="0">
                  <a:solidFill>
                    <a:srgbClr val="193EB0"/>
                  </a:solidFill>
                </a:rPr>
                <a:t> "memoria". </a:t>
              </a:r>
              <a:r>
                <a:rPr lang="en-US" sz="1800" err="1">
                  <a:solidFill>
                    <a:srgbClr val="193EB0"/>
                  </a:solidFill>
                </a:rPr>
                <a:t>Pueden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aprender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dependencias</a:t>
              </a:r>
              <a:r>
                <a:rPr lang="en-US" sz="1800" dirty="0">
                  <a:solidFill>
                    <a:srgbClr val="193EB0"/>
                  </a:solidFill>
                </a:rPr>
                <a:t> a largo </a:t>
              </a:r>
              <a:r>
                <a:rPr lang="en-US" sz="1800" err="1">
                  <a:solidFill>
                    <a:srgbClr val="193EB0"/>
                  </a:solidFill>
                </a:rPr>
                <a:t>plazo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en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los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datos</a:t>
              </a:r>
              <a:r>
                <a:rPr lang="en-US" sz="1800" dirty="0">
                  <a:solidFill>
                    <a:srgbClr val="193EB0"/>
                  </a:solidFill>
                </a:rPr>
                <a:t>, lo </a:t>
              </a:r>
              <a:r>
                <a:rPr lang="en-US" sz="1800" err="1">
                  <a:solidFill>
                    <a:srgbClr val="193EB0"/>
                  </a:solidFill>
                </a:rPr>
                <a:t>que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los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hace</a:t>
              </a:r>
              <a:r>
                <a:rPr lang="en-US" sz="1800" dirty="0">
                  <a:solidFill>
                    <a:srgbClr val="193EB0"/>
                  </a:solidFill>
                </a:rPr>
                <a:t> perfectos para </a:t>
              </a:r>
              <a:r>
                <a:rPr lang="en-US" sz="1800" err="1">
                  <a:solidFill>
                    <a:srgbClr val="193EB0"/>
                  </a:solidFill>
                </a:rPr>
                <a:t>comprender</a:t>
              </a:r>
              <a:r>
                <a:rPr lang="en-US" sz="1800" dirty="0">
                  <a:solidFill>
                    <a:srgbClr val="193EB0"/>
                  </a:solidFill>
                </a:rPr>
                <a:t> la </a:t>
              </a:r>
              <a:r>
                <a:rPr lang="en-US" sz="1800" err="1">
                  <a:solidFill>
                    <a:srgbClr val="193EB0"/>
                  </a:solidFill>
                </a:rPr>
                <a:t>secuencia</a:t>
              </a:r>
              <a:r>
                <a:rPr lang="en-US" sz="1800" dirty="0">
                  <a:solidFill>
                    <a:srgbClr val="193EB0"/>
                  </a:solidFill>
                </a:rPr>
                <a:t> de </a:t>
              </a:r>
              <a:r>
                <a:rPr lang="en-US" sz="1800" err="1">
                  <a:solidFill>
                    <a:srgbClr val="193EB0"/>
                  </a:solidFill>
                </a:rPr>
                <a:t>eventos</a:t>
              </a:r>
              <a:r>
                <a:rPr lang="en-US" sz="1800" dirty="0">
                  <a:solidFill>
                    <a:srgbClr val="193EB0"/>
                  </a:solidFill>
                </a:rPr>
                <a:t> del mercado.</a:t>
              </a:r>
              <a:endParaRPr lang="en-US" sz="1800"/>
            </a:p>
            <a:p>
              <a:pPr>
                <a:defRPr/>
              </a:pPr>
              <a:endParaRPr lang="en-US" sz="1600">
                <a:solidFill>
                  <a:srgbClr val="193EB0"/>
                </a:solidFill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EABC336F-F712-B9F0-F1C4-82F8E316A23F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2156C808-9B63-80F2-18D0-6DBE1C49A5E3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1D903C9B-108A-B211-4475-BF93288E0602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chemeClr val="lt1"/>
                </a:solidFill>
              </a:rPr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246884624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04B4912-D5EB-41A4-DD74-F1208EE79B7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159BC3F7-6BB8-716F-635A-B78F8A8977B4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EFAD5017-6BB6-B22E-43F7-24871C817C66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D34EE29C-7EB2-8A18-AD24-583DF9A93C7F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Demostración</a:t>
            </a:r>
          </a:p>
        </p:txBody>
      </p:sp>
      <p:pic>
        <p:nvPicPr>
          <p:cNvPr id="2" name="Picture 1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31A52334-E987-3A20-D397-C0A47375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442"/>
            <a:ext cx="9895883" cy="470511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AB4C9A0-60FB-D3FC-231C-83800C3EA239}"/>
              </a:ext>
            </a:extLst>
          </p:cNvPr>
          <p:cNvSpPr/>
          <p:nvPr/>
        </p:nvSpPr>
        <p:spPr>
          <a:xfrm>
            <a:off x="6991611" y="1074404"/>
            <a:ext cx="2911622" cy="282414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4677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CD78AE9-E5BA-50AF-DFEB-52DD1589A1A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A7B0694A-DD3C-6194-4D5E-4A223F40AB04}"/>
              </a:ext>
            </a:extLst>
          </p:cNvPr>
          <p:cNvGrpSpPr/>
          <p:nvPr/>
        </p:nvGrpSpPr>
        <p:grpSpPr bwMode="auto">
          <a:xfrm>
            <a:off x="541579" y="2657400"/>
            <a:ext cx="8585115" cy="2092880"/>
            <a:chOff x="0" y="-388836"/>
            <a:chExt cx="5362150" cy="860155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8E1B3119-C20D-6577-CCC1-926C2C0461C5}"/>
                </a:ext>
              </a:extLst>
            </p:cNvPr>
            <p:cNvSpPr/>
            <p:nvPr/>
          </p:nvSpPr>
          <p:spPr bwMode="auto">
            <a:xfrm>
              <a:off x="182877" y="-388836"/>
              <a:ext cx="5179273" cy="860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endParaRPr lang="en-US" sz="2800" b="1" dirty="0"/>
            </a:p>
            <a:p>
              <a:pPr>
                <a:defRPr/>
              </a:pPr>
              <a:endParaRPr lang="en-US" sz="2800" b="1" dirty="0"/>
            </a:p>
            <a:p>
              <a:pPr>
                <a:defRPr/>
              </a:pPr>
              <a:r>
                <a:rPr lang="es" sz="2800" b="1" dirty="0">
                  <a:solidFill>
                    <a:srgbClr val="3C4043"/>
                  </a:solidFill>
                  <a:latin typeface="Roboto"/>
                  <a:ea typeface="Roboto"/>
                  <a:cs typeface="Roboto"/>
                </a:rPr>
                <a:t>Por qué el aprendizaje profundo supera al trading de la “vieja escuela”</a:t>
              </a:r>
              <a:endParaRPr lang="en-US" sz="2800" b="1" dirty="0"/>
            </a:p>
            <a:p>
              <a:pPr>
                <a:defRPr/>
              </a:pPr>
              <a:endParaRPr lang="en-US" sz="2400">
                <a:solidFill>
                  <a:srgbClr val="3F3F3F"/>
                </a:solidFill>
              </a:endParaRP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578F9081-D156-2606-2491-1B5EB86905CB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BD05DC68-4F3E-D257-50DC-3DA2FD26BC27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5436609F-76FB-C210-C0D1-783907466614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25C84525-4518-6A26-A27E-93E1082740F1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Competencia</a:t>
            </a:r>
          </a:p>
        </p:txBody>
      </p:sp>
    </p:spTree>
    <p:extLst>
      <p:ext uri="{BB962C8B-B14F-4D97-AF65-F5344CB8AC3E}">
        <p14:creationId xmlns:p14="http://schemas.microsoft.com/office/powerpoint/2010/main" val="241281820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9A3D520-1004-B8A5-97F4-D04C128619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5413DB97-5423-C644-557E-F789EF0D7DDA}"/>
              </a:ext>
            </a:extLst>
          </p:cNvPr>
          <p:cNvGrpSpPr/>
          <p:nvPr/>
        </p:nvGrpSpPr>
        <p:grpSpPr bwMode="auto">
          <a:xfrm>
            <a:off x="528260" y="1187729"/>
            <a:ext cx="8585115" cy="1077218"/>
            <a:chOff x="0" y="-70663"/>
            <a:chExt cx="5362150" cy="442727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76409747-95F4-29D0-D7B5-06DAFDFF0423}"/>
                </a:ext>
              </a:extLst>
            </p:cNvPr>
            <p:cNvSpPr/>
            <p:nvPr/>
          </p:nvSpPr>
          <p:spPr bwMode="auto">
            <a:xfrm>
              <a:off x="182877" y="-70663"/>
              <a:ext cx="5179273" cy="442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endParaRPr lang="en-US"/>
            </a:p>
            <a:p>
              <a:pPr>
                <a:defRPr/>
              </a:pPr>
              <a:endParaRPr lang="en-US"/>
            </a:p>
            <a:p>
              <a:pPr>
                <a:defRPr/>
              </a:pPr>
              <a:r>
                <a:rPr lang="es" sz="1800">
                  <a:solidFill>
                    <a:srgbClr val="3C4043"/>
                  </a:solidFill>
                  <a:latin typeface="Roboto"/>
                  <a:ea typeface="Roboto"/>
                  <a:cs typeface="Roboto"/>
                </a:rPr>
                <a:t>Por qué el aprendizaje profundo supera al trading de la “vieja escuela”</a:t>
              </a:r>
              <a:endParaRPr lang="en-US"/>
            </a:p>
            <a:p>
              <a:pPr>
                <a:defRPr/>
              </a:pPr>
              <a:endParaRPr lang="en-US" sz="2400">
                <a:solidFill>
                  <a:srgbClr val="3F3F3F"/>
                </a:solidFill>
              </a:endParaRP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AFC5C1E1-E0BC-6BA8-A6F6-A68FE9DF5199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D626F79B-83E9-219D-5F8D-CEE1B9B22C73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4AB27DE7-B84B-165D-4C29-7B2D3BAE1A31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7278DD23-0CA3-CFB3-6AB0-040C6A9D17AD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Competencia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E97950-D62C-6DF0-DFC5-37BEE88F5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28559"/>
              </p:ext>
            </p:extLst>
          </p:nvPr>
        </p:nvGraphicFramePr>
        <p:xfrm>
          <a:off x="606422" y="2175555"/>
          <a:ext cx="8664177" cy="3974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059">
                  <a:extLst>
                    <a:ext uri="{9D8B030D-6E8A-4147-A177-3AD203B41FA5}">
                      <a16:colId xmlns:a16="http://schemas.microsoft.com/office/drawing/2014/main" val="4278535791"/>
                    </a:ext>
                  </a:extLst>
                </a:gridCol>
                <a:gridCol w="2888059">
                  <a:extLst>
                    <a:ext uri="{9D8B030D-6E8A-4147-A177-3AD203B41FA5}">
                      <a16:colId xmlns:a16="http://schemas.microsoft.com/office/drawing/2014/main" val="3517949559"/>
                    </a:ext>
                  </a:extLst>
                </a:gridCol>
                <a:gridCol w="2888059">
                  <a:extLst>
                    <a:ext uri="{9D8B030D-6E8A-4147-A177-3AD203B41FA5}">
                      <a16:colId xmlns:a16="http://schemas.microsoft.com/office/drawing/2014/main" val="3678524908"/>
                    </a:ext>
                  </a:extLst>
                </a:gridCol>
              </a:tblGrid>
              <a:tr h="7574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b="1" dirty="0" err="1">
                          <a:solidFill>
                            <a:schemeClr val="tx1"/>
                          </a:solidFill>
                          <a:effectLst/>
                        </a:rPr>
                        <a:t>Característica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Trading </a:t>
                      </a:r>
                      <a:r>
                        <a:rPr lang="en-GB" b="1" dirty="0" err="1">
                          <a:solidFill>
                            <a:schemeClr val="tx1"/>
                          </a:solidFill>
                          <a:effectLst/>
                        </a:rPr>
                        <a:t>Tradicional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GB" b="1" dirty="0" err="1">
                          <a:solidFill>
                            <a:schemeClr val="tx1"/>
                          </a:solidFill>
                          <a:effectLst/>
                        </a:rPr>
                        <a:t>Análisis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b="1" dirty="0" err="1">
                          <a:solidFill>
                            <a:schemeClr val="tx1"/>
                          </a:solidFill>
                          <a:effectLst/>
                        </a:rPr>
                        <a:t>técnico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/ARIMA)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Nuestra </a:t>
                      </a:r>
                      <a:r>
                        <a:rPr lang="en-GB" b="1" dirty="0" err="1">
                          <a:solidFill>
                            <a:schemeClr val="tx1"/>
                          </a:solidFill>
                          <a:effectLst/>
                        </a:rPr>
                        <a:t>propuesta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 (LSTM)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78530"/>
                  </a:ext>
                </a:extLst>
              </a:tr>
              <a:tr h="7574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No lineal (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Captura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patrones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complejos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lang="en-US" b="1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n-GB" sz="1400" b="0" i="0" u="none" strike="noStrike" baseline="0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n-GB" sz="1400" b="0" i="0" u="none" strike="noStrike" baseline="0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15897"/>
                  </a:ext>
                </a:extLst>
              </a:tr>
              <a:tr h="7574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 i="0" u="none" strike="noStrike" noProof="0" dirty="0" err="1">
                          <a:solidFill>
                            <a:srgbClr val="000000"/>
                          </a:solidFill>
                          <a:latin typeface="Arial"/>
                        </a:rPr>
                        <a:t>Predictivo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 (</a:t>
                      </a:r>
                      <a:r>
                        <a:rPr lang="en-GB" sz="1400" b="1" i="0" u="none" strike="noStrike" noProof="0" dirty="0" err="1">
                          <a:solidFill>
                            <a:srgbClr val="000000"/>
                          </a:solidFill>
                          <a:latin typeface="Arial"/>
                        </a:rPr>
                        <a:t>Predice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1" i="0" u="none" strike="noStrike" noProof="0" dirty="0" err="1">
                          <a:solidFill>
                            <a:srgbClr val="000000"/>
                          </a:solidFill>
                          <a:latin typeface="Arial"/>
                        </a:rPr>
                        <a:t>valores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en-GB" sz="1400" b="1" i="0" u="none" strike="noStrike" noProof="0" dirty="0" err="1">
                          <a:solidFill>
                            <a:srgbClr val="000000"/>
                          </a:solidFill>
                          <a:latin typeface="Arial"/>
                        </a:rPr>
                        <a:t>futuros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n-GB" sz="1400" b="0" i="0" u="none" strike="noStrike" baseline="0" noProof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400" b="0" i="0" u="none" strike="noStrike" baseline="0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941064"/>
                  </a:ext>
                </a:extLst>
              </a:tr>
              <a:tr h="7574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Memoria de largo 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plazo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 (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Recuerda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patrones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pasados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para 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informar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el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1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presente</a:t>
                      </a:r>
                      <a:r>
                        <a:rPr lang="en-GB" sz="14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n-GB" sz="1400" b="0" i="0" u="none" strike="noStrike" baseline="0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400" b="0" i="0" u="none" strike="noStrike" baseline="0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006262"/>
                  </a:ext>
                </a:extLst>
              </a:tr>
              <a:tr h="7574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 i="0" u="none" strike="noStrike" baseline="0" noProof="0" err="1">
                          <a:solidFill>
                            <a:srgbClr val="000000"/>
                          </a:solidFill>
                          <a:latin typeface="Arial"/>
                        </a:rPr>
                        <a:t>Aprendizaje</a:t>
                      </a:r>
                      <a:r>
                        <a:rPr lang="en-GB" sz="1400" b="1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1" i="0" u="none" strike="noStrike" baseline="0" noProof="0" err="1">
                          <a:solidFill>
                            <a:srgbClr val="000000"/>
                          </a:solidFill>
                          <a:latin typeface="Arial"/>
                        </a:rPr>
                        <a:t>dinámico</a:t>
                      </a:r>
                      <a:r>
                        <a:rPr lang="en-GB" sz="1400" b="1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 (Se </a:t>
                      </a:r>
                      <a:r>
                        <a:rPr lang="en-GB" sz="1400" b="1" i="0" u="none" strike="noStrike" baseline="0" noProof="0" err="1">
                          <a:solidFill>
                            <a:srgbClr val="000000"/>
                          </a:solidFill>
                          <a:latin typeface="Arial"/>
                        </a:rPr>
                        <a:t>adapta</a:t>
                      </a:r>
                      <a:r>
                        <a:rPr lang="en-GB" sz="1400" b="1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 a </a:t>
                      </a:r>
                      <a:r>
                        <a:rPr lang="en-GB" sz="1400" b="1" i="0" u="none" strike="noStrike" baseline="0" noProof="0" err="1">
                          <a:solidFill>
                            <a:srgbClr val="000000"/>
                          </a:solidFill>
                          <a:latin typeface="Arial"/>
                        </a:rPr>
                        <a:t>nuevas</a:t>
                      </a:r>
                      <a:r>
                        <a:rPr lang="en-GB" sz="1400" b="1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1" i="0" u="none" strike="noStrike" baseline="0" noProof="0" err="1">
                          <a:solidFill>
                            <a:srgbClr val="000000"/>
                          </a:solidFill>
                          <a:latin typeface="Arial"/>
                        </a:rPr>
                        <a:t>estructuras</a:t>
                      </a:r>
                      <a:r>
                        <a:rPr lang="en-GB" sz="1400" b="1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 de </a:t>
                      </a:r>
                      <a:r>
                        <a:rPr lang="en-GB" sz="1400" b="1" i="0" u="none" strike="noStrike" baseline="0" noProof="0" err="1">
                          <a:solidFill>
                            <a:srgbClr val="000000"/>
                          </a:solidFill>
                          <a:latin typeface="Arial"/>
                        </a:rPr>
                        <a:t>datos</a:t>
                      </a:r>
                      <a:r>
                        <a:rPr lang="en-GB" sz="1400" b="1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400" b="0" i="0" u="none" strike="noStrike" baseline="0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n-GB" sz="1400" b="0" i="0" u="none" strike="noStrike" baseline="0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58490"/>
                  </a:ext>
                </a:extLst>
              </a:tr>
            </a:tbl>
          </a:graphicData>
        </a:graphic>
      </p:graphicFrame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07E7F238-930B-CD6F-4C72-458534FB3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5277" y="3091649"/>
            <a:ext cx="441754" cy="42169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52BA76F0-50AE-18EB-B38D-DC9ACC5E4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4990" y="3131598"/>
            <a:ext cx="355179" cy="348449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16D49AA0-8E4E-9AEC-613D-45DB2307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6799" y="3844031"/>
            <a:ext cx="441754" cy="421690"/>
          </a:xfrm>
          <a:prstGeom prst="rect">
            <a:avLst/>
          </a:prstGeom>
        </p:spPr>
      </p:pic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2F80C7E5-00D8-2E7E-CC32-825E4775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3675" y="3844031"/>
            <a:ext cx="441754" cy="42169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CD72DCD-1D8B-5237-C9E8-FC84BBE2F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7338" y="4722920"/>
            <a:ext cx="355179" cy="348449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3531325A-CAA3-39F7-6933-1AA105583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8761" y="4682971"/>
            <a:ext cx="441754" cy="42169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80CF9C0E-B935-CB1E-2A40-E68987A97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0657" y="5615126"/>
            <a:ext cx="355179" cy="348449"/>
          </a:xfrm>
          <a:prstGeom prst="rect">
            <a:avLst/>
          </a:prstGeom>
        </p:spPr>
      </p:pic>
      <p:pic>
        <p:nvPicPr>
          <p:cNvPr id="12" name="Graphic 11" descr="Tick with solid fill">
            <a:extLst>
              <a:ext uri="{FF2B5EF4-FFF2-40B4-BE49-F238E27FC236}">
                <a16:creationId xmlns:a16="http://schemas.microsoft.com/office/drawing/2014/main" id="{9ADEE8E4-2CC9-E6A6-8A3C-E5714874E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0527" y="5575177"/>
            <a:ext cx="441754" cy="4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8842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0ADED64-DB37-4368-B8DF-CDF51B4F279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13266E4D-EEF3-DAC0-675B-B6EEEC7A4670}"/>
              </a:ext>
            </a:extLst>
          </p:cNvPr>
          <p:cNvGrpSpPr/>
          <p:nvPr/>
        </p:nvGrpSpPr>
        <p:grpSpPr bwMode="auto">
          <a:xfrm>
            <a:off x="528260" y="1359662"/>
            <a:ext cx="8585115" cy="4153366"/>
            <a:chOff x="0" y="0"/>
            <a:chExt cx="5362150" cy="1706996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B61D3064-7025-E745-7FD8-50A48C04FAFA}"/>
                </a:ext>
              </a:extLst>
            </p:cNvPr>
            <p:cNvSpPr/>
            <p:nvPr/>
          </p:nvSpPr>
          <p:spPr bwMode="auto">
            <a:xfrm>
              <a:off x="182877" y="74804"/>
              <a:ext cx="5179273" cy="151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r>
                <a:rPr lang="en-US" sz="2400" err="1">
                  <a:solidFill>
                    <a:srgbClr val="3F3F3F"/>
                  </a:solidFill>
                </a:rPr>
                <a:t>Impulsando</a:t>
              </a:r>
              <a:r>
                <a:rPr lang="en-US" sz="2400">
                  <a:solidFill>
                    <a:srgbClr val="3F3F3F"/>
                  </a:solidFill>
                </a:rPr>
                <a:t> </a:t>
              </a:r>
              <a:r>
                <a:rPr lang="en-US" sz="2400" err="1">
                  <a:solidFill>
                    <a:srgbClr val="3F3F3F"/>
                  </a:solidFill>
                </a:rPr>
                <a:t>decisiones</a:t>
              </a:r>
              <a:r>
                <a:rPr lang="en-US" sz="2400">
                  <a:solidFill>
                    <a:srgbClr val="3F3F3F"/>
                  </a:solidFill>
                </a:rPr>
                <a:t> de </a:t>
              </a:r>
              <a:r>
                <a:rPr lang="en-US" sz="2400" err="1">
                  <a:solidFill>
                    <a:srgbClr val="3F3F3F"/>
                  </a:solidFill>
                </a:rPr>
                <a:t>inversión</a:t>
              </a:r>
              <a:r>
                <a:rPr lang="en-US" sz="2400">
                  <a:solidFill>
                    <a:srgbClr val="3F3F3F"/>
                  </a:solidFill>
                </a:rPr>
                <a:t> </a:t>
              </a:r>
              <a:r>
                <a:rPr lang="en-US" sz="2400" err="1">
                  <a:solidFill>
                    <a:srgbClr val="3F3F3F"/>
                  </a:solidFill>
                </a:rPr>
                <a:t>más</a:t>
              </a:r>
              <a:r>
                <a:rPr lang="en-US" sz="2400">
                  <a:solidFill>
                    <a:srgbClr val="3F3F3F"/>
                  </a:solidFill>
                </a:rPr>
                <a:t> </a:t>
              </a:r>
              <a:r>
                <a:rPr lang="en-US" sz="2400" err="1">
                  <a:solidFill>
                    <a:srgbClr val="3F3F3F"/>
                  </a:solidFill>
                </a:rPr>
                <a:t>inteligentes</a:t>
              </a:r>
              <a:r>
                <a:rPr lang="en-US" sz="2400">
                  <a:solidFill>
                    <a:srgbClr val="3F3F3F"/>
                  </a:solidFill>
                </a:rPr>
                <a:t>.</a:t>
              </a:r>
              <a:endParaRPr lang="en-US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D62E528A-853F-5647-87FD-7A11E29D33CB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794FB149-22D0-5CD0-A1B6-9FE1F97D2638}"/>
                </a:ext>
              </a:extLst>
            </p:cNvPr>
            <p:cNvSpPr/>
            <p:nvPr/>
          </p:nvSpPr>
          <p:spPr bwMode="auto">
            <a:xfrm>
              <a:off x="979494" y="416763"/>
              <a:ext cx="3867654" cy="1290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har char="•"/>
                <a:defRPr/>
              </a:pPr>
              <a:r>
                <a:rPr lang="en-US" sz="1600" b="1" dirty="0">
                  <a:solidFill>
                    <a:srgbClr val="193EB0"/>
                  </a:solidFill>
                </a:rPr>
                <a:t>Para </a:t>
              </a:r>
              <a:r>
                <a:rPr lang="en-US" sz="1600" b="1" err="1">
                  <a:solidFill>
                    <a:srgbClr val="193EB0"/>
                  </a:solidFill>
                </a:rPr>
                <a:t>inversores</a:t>
              </a:r>
              <a:r>
                <a:rPr lang="en-US" sz="1600" b="1" dirty="0">
                  <a:solidFill>
                    <a:srgbClr val="193EB0"/>
                  </a:solidFill>
                </a:rPr>
                <a:t>:</a:t>
              </a:r>
              <a:r>
                <a:rPr lang="en-US" sz="1600" dirty="0">
                  <a:solidFill>
                    <a:srgbClr val="193EB0"/>
                  </a:solidFill>
                </a:rPr>
                <a:t> Reduce la </a:t>
              </a:r>
              <a:r>
                <a:rPr lang="en-US" sz="1600" err="1">
                  <a:solidFill>
                    <a:srgbClr val="193EB0"/>
                  </a:solidFill>
                </a:rPr>
                <a:t>toma</a:t>
              </a:r>
              <a:r>
                <a:rPr lang="en-US" sz="1600" dirty="0">
                  <a:solidFill>
                    <a:srgbClr val="193EB0"/>
                  </a:solidFill>
                </a:rPr>
                <a:t> de </a:t>
              </a:r>
              <a:r>
                <a:rPr lang="en-US" sz="1600" err="1">
                  <a:solidFill>
                    <a:srgbClr val="193EB0"/>
                  </a:solidFill>
                </a:rPr>
                <a:t>decisiones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err="1">
                  <a:solidFill>
                    <a:srgbClr val="193EB0"/>
                  </a:solidFill>
                </a:rPr>
                <a:t>emocional</a:t>
              </a:r>
              <a:r>
                <a:rPr lang="en-US" sz="1600" dirty="0">
                  <a:solidFill>
                    <a:srgbClr val="193EB0"/>
                  </a:solidFill>
                </a:rPr>
                <a:t> al </a:t>
              </a:r>
              <a:r>
                <a:rPr lang="en-US" sz="1600" err="1">
                  <a:solidFill>
                    <a:srgbClr val="193EB0"/>
                  </a:solidFill>
                </a:rPr>
                <a:t>proporcionar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err="1">
                  <a:solidFill>
                    <a:srgbClr val="193EB0"/>
                  </a:solidFill>
                </a:rPr>
                <a:t>objetivos</a:t>
              </a:r>
              <a:r>
                <a:rPr lang="en-US" sz="1600" dirty="0">
                  <a:solidFill>
                    <a:srgbClr val="193EB0"/>
                  </a:solidFill>
                </a:rPr>
                <a:t> de </a:t>
              </a:r>
              <a:r>
                <a:rPr lang="en-US" sz="1600" err="1">
                  <a:solidFill>
                    <a:srgbClr val="193EB0"/>
                  </a:solidFill>
                </a:rPr>
                <a:t>precio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err="1">
                  <a:solidFill>
                    <a:srgbClr val="193EB0"/>
                  </a:solidFill>
                </a:rPr>
                <a:t>basados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err="1">
                  <a:solidFill>
                    <a:srgbClr val="193EB0"/>
                  </a:solidFill>
                </a:rPr>
                <a:t>en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err="1">
                  <a:solidFill>
                    <a:srgbClr val="193EB0"/>
                  </a:solidFill>
                </a:rPr>
                <a:t>datos</a:t>
              </a:r>
              <a:r>
                <a:rPr lang="en-US" sz="1600" dirty="0">
                  <a:solidFill>
                    <a:srgbClr val="193EB0"/>
                  </a:solidFill>
                </a:rPr>
                <a:t>. 📈✅</a:t>
              </a:r>
              <a:endParaRPr lang="en-US" dirty="0"/>
            </a:p>
            <a:p>
              <a:pPr>
                <a:buChar char="•"/>
                <a:defRPr/>
              </a:pPr>
              <a:endParaRPr lang="en-US"/>
            </a:p>
            <a:p>
              <a:pPr>
                <a:buChar char="•"/>
                <a:defRPr/>
              </a:pPr>
              <a:r>
                <a:rPr lang="en-US" sz="1600" b="1" dirty="0">
                  <a:solidFill>
                    <a:srgbClr val="193EB0"/>
                  </a:solidFill>
                </a:rPr>
                <a:t>Para </a:t>
              </a:r>
              <a:r>
                <a:rPr lang="en-US" sz="1600" b="1" dirty="0" err="1">
                  <a:solidFill>
                    <a:srgbClr val="193EB0"/>
                  </a:solidFill>
                </a:rPr>
                <a:t>analistas</a:t>
              </a:r>
              <a:r>
                <a:rPr lang="en-US" sz="1600" b="1" dirty="0">
                  <a:solidFill>
                    <a:srgbClr val="193EB0"/>
                  </a:solidFill>
                </a:rPr>
                <a:t> </a:t>
              </a:r>
              <a:r>
                <a:rPr lang="en-US" sz="1600" b="1" dirty="0" err="1">
                  <a:solidFill>
                    <a:srgbClr val="193EB0"/>
                  </a:solidFill>
                </a:rPr>
                <a:t>financieros</a:t>
              </a:r>
              <a:r>
                <a:rPr lang="en-US" sz="1600" b="1" dirty="0">
                  <a:solidFill>
                    <a:srgbClr val="193EB0"/>
                  </a:solidFill>
                </a:rPr>
                <a:t>:</a:t>
              </a:r>
              <a:r>
                <a:rPr lang="en-US" sz="1600" dirty="0">
                  <a:solidFill>
                    <a:srgbClr val="193EB0"/>
                  </a:solidFill>
                </a:rPr>
                <a:t> Una </a:t>
              </a:r>
              <a:r>
                <a:rPr lang="en-US" sz="1600" dirty="0" err="1">
                  <a:solidFill>
                    <a:srgbClr val="193EB0"/>
                  </a:solidFill>
                </a:rPr>
                <a:t>potente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dirty="0" err="1">
                  <a:solidFill>
                    <a:srgbClr val="193EB0"/>
                  </a:solidFill>
                </a:rPr>
                <a:t>herramienta</a:t>
              </a:r>
              <a:r>
                <a:rPr lang="en-US" sz="1600" dirty="0">
                  <a:solidFill>
                    <a:srgbClr val="193EB0"/>
                  </a:solidFill>
                </a:rPr>
                <a:t> de </a:t>
              </a:r>
              <a:r>
                <a:rPr lang="en-US" sz="1600" dirty="0" err="1">
                  <a:solidFill>
                    <a:srgbClr val="193EB0"/>
                  </a:solidFill>
                </a:rPr>
                <a:t>validación</a:t>
              </a:r>
              <a:r>
                <a:rPr lang="en-US" sz="1600" dirty="0">
                  <a:solidFill>
                    <a:srgbClr val="193EB0"/>
                  </a:solidFill>
                </a:rPr>
                <a:t> para </a:t>
              </a:r>
              <a:r>
                <a:rPr lang="en-US" sz="1600" dirty="0" err="1">
                  <a:solidFill>
                    <a:srgbClr val="193EB0"/>
                  </a:solidFill>
                </a:rPr>
                <a:t>respaldar</a:t>
              </a:r>
              <a:r>
                <a:rPr lang="en-US" sz="1600" dirty="0">
                  <a:solidFill>
                    <a:srgbClr val="193EB0"/>
                  </a:solidFill>
                </a:rPr>
                <a:t> las </a:t>
              </a:r>
              <a:r>
                <a:rPr lang="en-US" sz="1600" dirty="0" err="1">
                  <a:solidFill>
                    <a:srgbClr val="193EB0"/>
                  </a:solidFill>
                </a:rPr>
                <a:t>recomendaciones</a:t>
              </a:r>
              <a:r>
                <a:rPr lang="en-US" sz="1600" dirty="0">
                  <a:solidFill>
                    <a:srgbClr val="193EB0"/>
                  </a:solidFill>
                </a:rPr>
                <a:t> de </a:t>
              </a:r>
              <a:r>
                <a:rPr lang="en-US" sz="1600" dirty="0" err="1">
                  <a:solidFill>
                    <a:srgbClr val="193EB0"/>
                  </a:solidFill>
                </a:rPr>
                <a:t>compra</a:t>
              </a:r>
              <a:r>
                <a:rPr lang="en-US" sz="1600" dirty="0">
                  <a:solidFill>
                    <a:srgbClr val="193EB0"/>
                  </a:solidFill>
                </a:rPr>
                <a:t>/</a:t>
              </a:r>
              <a:r>
                <a:rPr lang="en-US" sz="1600" dirty="0" err="1">
                  <a:solidFill>
                    <a:srgbClr val="193EB0"/>
                  </a:solidFill>
                </a:rPr>
                <a:t>venta</a:t>
              </a:r>
              <a:r>
                <a:rPr lang="en-US" sz="1600" dirty="0">
                  <a:solidFill>
                    <a:srgbClr val="193EB0"/>
                  </a:solidFill>
                </a:rPr>
                <a:t>.💸✅</a:t>
              </a:r>
              <a:endParaRPr lang="en-US" dirty="0"/>
            </a:p>
            <a:p>
              <a:pPr>
                <a:buChar char="•"/>
                <a:defRPr/>
              </a:pPr>
              <a:endParaRPr lang="en-US"/>
            </a:p>
            <a:p>
              <a:pPr>
                <a:buChar char="•"/>
                <a:defRPr/>
              </a:pPr>
              <a:r>
                <a:rPr lang="en-US" sz="1600" b="1" dirty="0">
                  <a:solidFill>
                    <a:srgbClr val="193EB0"/>
                  </a:solidFill>
                </a:rPr>
                <a:t>Para </a:t>
              </a:r>
              <a:r>
                <a:rPr lang="en-US" sz="1600" b="1" dirty="0" err="1">
                  <a:solidFill>
                    <a:srgbClr val="193EB0"/>
                  </a:solidFill>
                </a:rPr>
                <a:t>gestores</a:t>
              </a:r>
              <a:r>
                <a:rPr lang="en-US" sz="1600" b="1" dirty="0">
                  <a:solidFill>
                    <a:srgbClr val="193EB0"/>
                  </a:solidFill>
                </a:rPr>
                <a:t> de </a:t>
              </a:r>
              <a:r>
                <a:rPr lang="en-US" sz="1600" b="1" dirty="0" err="1">
                  <a:solidFill>
                    <a:srgbClr val="193EB0"/>
                  </a:solidFill>
                </a:rPr>
                <a:t>riesgos</a:t>
              </a:r>
              <a:r>
                <a:rPr lang="en-US" sz="1600" dirty="0">
                  <a:solidFill>
                    <a:srgbClr val="193EB0"/>
                  </a:solidFill>
                </a:rPr>
                <a:t>: Una </a:t>
              </a:r>
              <a:r>
                <a:rPr lang="en-US" sz="1600" dirty="0" err="1">
                  <a:solidFill>
                    <a:srgbClr val="193EB0"/>
                  </a:solidFill>
                </a:rPr>
                <a:t>mejor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dirty="0" err="1">
                  <a:solidFill>
                    <a:srgbClr val="193EB0"/>
                  </a:solidFill>
                </a:rPr>
                <a:t>anticipación</a:t>
              </a:r>
              <a:r>
                <a:rPr lang="en-US" sz="1600" dirty="0">
                  <a:solidFill>
                    <a:srgbClr val="193EB0"/>
                  </a:solidFill>
                </a:rPr>
                <a:t> de la </a:t>
              </a:r>
              <a:r>
                <a:rPr lang="en-US" sz="1600" dirty="0" err="1">
                  <a:solidFill>
                    <a:srgbClr val="193EB0"/>
                  </a:solidFill>
                </a:rPr>
                <a:t>volatilidad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dirty="0" err="1">
                  <a:solidFill>
                    <a:srgbClr val="193EB0"/>
                  </a:solidFill>
                </a:rPr>
                <a:t>permite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dirty="0" err="1">
                  <a:solidFill>
                    <a:srgbClr val="193EB0"/>
                  </a:solidFill>
                </a:rPr>
                <a:t>estrategias</a:t>
              </a:r>
              <a:r>
                <a:rPr lang="en-US" sz="1600" dirty="0">
                  <a:solidFill>
                    <a:srgbClr val="193EB0"/>
                  </a:solidFill>
                </a:rPr>
                <a:t> de </a:t>
              </a:r>
              <a:r>
                <a:rPr lang="en-US" sz="1600" dirty="0" err="1">
                  <a:solidFill>
                    <a:srgbClr val="193EB0"/>
                  </a:solidFill>
                </a:rPr>
                <a:t>cobertura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dirty="0" err="1">
                  <a:solidFill>
                    <a:srgbClr val="193EB0"/>
                  </a:solidFill>
                </a:rPr>
                <a:t>más</a:t>
              </a: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600" dirty="0" err="1">
                  <a:solidFill>
                    <a:srgbClr val="193EB0"/>
                  </a:solidFill>
                </a:rPr>
                <a:t>ajustadas</a:t>
              </a:r>
              <a:r>
                <a:rPr lang="en-US" sz="1600" dirty="0">
                  <a:solidFill>
                    <a:srgbClr val="193EB0"/>
                  </a:solidFill>
                </a:rPr>
                <a:t>.♟️⏱️✅</a:t>
              </a:r>
              <a:endParaRPr lang="en-US" dirty="0"/>
            </a:p>
            <a:p>
              <a:pPr>
                <a:buChar char="•"/>
                <a:defRPr/>
              </a:pPr>
              <a:endParaRPr lang="en-US"/>
            </a:p>
            <a:p>
              <a:pPr>
                <a:buChar char="•"/>
                <a:defRPr/>
              </a:pPr>
              <a:endParaRPr lang="en-US" dirty="0"/>
            </a:p>
            <a:p>
              <a:pPr>
                <a:defRPr/>
              </a:pPr>
              <a:r>
                <a:rPr lang="en-US" sz="1600" dirty="0">
                  <a:solidFill>
                    <a:srgbClr val="193EB0"/>
                  </a:solidFill>
                </a:rPr>
                <a:t> </a:t>
              </a:r>
              <a:r>
                <a:rPr lang="en-US" sz="1800" i="1" dirty="0">
                  <a:solidFill>
                    <a:srgbClr val="193EB0"/>
                  </a:solidFill>
                </a:rPr>
                <a:t>No solo </a:t>
              </a:r>
              <a:r>
                <a:rPr lang="en-US" sz="1800" i="1" err="1">
                  <a:solidFill>
                    <a:srgbClr val="193EB0"/>
                  </a:solidFill>
                </a:rPr>
                <a:t>analizamos</a:t>
              </a:r>
              <a:r>
                <a:rPr lang="en-US" sz="1800" i="1" dirty="0">
                  <a:solidFill>
                    <a:srgbClr val="193EB0"/>
                  </a:solidFill>
                </a:rPr>
                <a:t> </a:t>
              </a:r>
              <a:r>
                <a:rPr lang="en-US" sz="1800" i="1" err="1">
                  <a:solidFill>
                    <a:srgbClr val="193EB0"/>
                  </a:solidFill>
                </a:rPr>
                <a:t>datos</a:t>
              </a:r>
              <a:r>
                <a:rPr lang="en-US" sz="1800" i="1" dirty="0">
                  <a:solidFill>
                    <a:srgbClr val="193EB0"/>
                  </a:solidFill>
                </a:rPr>
                <a:t>; </a:t>
              </a:r>
              <a:r>
                <a:rPr lang="en-US" sz="1800" i="1" err="1">
                  <a:solidFill>
                    <a:srgbClr val="193EB0"/>
                  </a:solidFill>
                </a:rPr>
                <a:t>convertimos</a:t>
              </a:r>
              <a:r>
                <a:rPr lang="en-US" sz="1800" i="1" dirty="0">
                  <a:solidFill>
                    <a:srgbClr val="193EB0"/>
                  </a:solidFill>
                </a:rPr>
                <a:t> </a:t>
              </a:r>
              <a:r>
                <a:rPr lang="en-US" sz="1800" i="1" err="1">
                  <a:solidFill>
                    <a:srgbClr val="193EB0"/>
                  </a:solidFill>
                </a:rPr>
                <a:t>el</a:t>
              </a:r>
              <a:r>
                <a:rPr lang="en-US" sz="1800" i="1" dirty="0">
                  <a:solidFill>
                    <a:srgbClr val="193EB0"/>
                  </a:solidFill>
                </a:rPr>
                <a:t> </a:t>
              </a:r>
              <a:r>
                <a:rPr lang="en-US" sz="1800" i="1" err="1">
                  <a:solidFill>
                    <a:srgbClr val="193EB0"/>
                  </a:solidFill>
                </a:rPr>
                <a:t>ruido</a:t>
              </a:r>
              <a:r>
                <a:rPr lang="en-US" sz="1800" i="1" dirty="0">
                  <a:solidFill>
                    <a:srgbClr val="193EB0"/>
                  </a:solidFill>
                </a:rPr>
                <a:t> histórico </a:t>
              </a:r>
              <a:r>
                <a:rPr lang="en-US" sz="1800" i="1" err="1">
                  <a:solidFill>
                    <a:srgbClr val="193EB0"/>
                  </a:solidFill>
                </a:rPr>
                <a:t>en</a:t>
              </a:r>
              <a:r>
                <a:rPr lang="en-US" sz="1800" i="1" dirty="0">
                  <a:solidFill>
                    <a:srgbClr val="193EB0"/>
                  </a:solidFill>
                </a:rPr>
                <a:t> </a:t>
              </a:r>
              <a:r>
                <a:rPr lang="en-US" sz="1800" i="1" err="1">
                  <a:solidFill>
                    <a:srgbClr val="193EB0"/>
                  </a:solidFill>
                </a:rPr>
                <a:t>una</a:t>
              </a:r>
              <a:r>
                <a:rPr lang="en-US" sz="1800" i="1" dirty="0">
                  <a:solidFill>
                    <a:srgbClr val="193EB0"/>
                  </a:solidFill>
                </a:rPr>
                <a:t> </a:t>
              </a:r>
              <a:r>
                <a:rPr lang="en-US" sz="1800" i="1" err="1">
                  <a:solidFill>
                    <a:srgbClr val="193EB0"/>
                  </a:solidFill>
                </a:rPr>
                <a:t>señal</a:t>
              </a:r>
              <a:r>
                <a:rPr lang="en-US" sz="1800" i="1" dirty="0">
                  <a:solidFill>
                    <a:srgbClr val="193EB0"/>
                  </a:solidFill>
                </a:rPr>
                <a:t> </a:t>
              </a:r>
              <a:r>
                <a:rPr lang="en-US" sz="1800" i="1" err="1">
                  <a:solidFill>
                    <a:srgbClr val="193EB0"/>
                  </a:solidFill>
                </a:rPr>
                <a:t>clara</a:t>
              </a:r>
              <a:r>
                <a:rPr lang="en-US" sz="1800" i="1" dirty="0">
                  <a:solidFill>
                    <a:srgbClr val="193EB0"/>
                  </a:solidFill>
                </a:rPr>
                <a:t> del valor </a:t>
              </a:r>
              <a:r>
                <a:rPr lang="en-US" sz="1800" i="1" err="1">
                  <a:solidFill>
                    <a:srgbClr val="193EB0"/>
                  </a:solidFill>
                </a:rPr>
                <a:t>futuro</a:t>
              </a:r>
              <a:r>
                <a:rPr lang="en-US" sz="1800" i="1" dirty="0">
                  <a:solidFill>
                    <a:srgbClr val="193EB0"/>
                  </a:solidFill>
                </a:rPr>
                <a:t> de NVDA.</a:t>
              </a:r>
              <a:endParaRPr lang="en-US" sz="1800" i="1" dirty="0"/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10D15894-1125-789F-14D2-486F9388750A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DD3D5146-F6F5-9903-F025-B1F64E5A4CF6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2B829983-E5EE-C6D8-9B9B-95FCB50AFC33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defRPr/>
            </a:pPr>
            <a:r>
              <a:rPr lang="en-US" sz="2800" err="1">
                <a:solidFill>
                  <a:schemeClr val="lt1"/>
                </a:solidFill>
              </a:rPr>
              <a:t>Importancia</a:t>
            </a:r>
            <a:r>
              <a:rPr lang="en-US" sz="2800">
                <a:solidFill>
                  <a:schemeClr val="lt1"/>
                </a:solidFill>
              </a:rPr>
              <a:t> y </a:t>
            </a:r>
            <a:r>
              <a:rPr lang="en-US" sz="2800" err="1">
                <a:solidFill>
                  <a:schemeClr val="lt1"/>
                </a:solidFill>
              </a:rPr>
              <a:t>reelevancia</a:t>
            </a:r>
          </a:p>
        </p:txBody>
      </p:sp>
    </p:spTree>
    <p:extLst>
      <p:ext uri="{BB962C8B-B14F-4D97-AF65-F5344CB8AC3E}">
        <p14:creationId xmlns:p14="http://schemas.microsoft.com/office/powerpoint/2010/main" val="368126225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9E291F0-48AC-F7D5-BEAC-F3F38C4DC43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B1C4FF70-5B7D-5523-BAAB-50412DE7E62A}"/>
              </a:ext>
            </a:extLst>
          </p:cNvPr>
          <p:cNvGrpSpPr/>
          <p:nvPr/>
        </p:nvGrpSpPr>
        <p:grpSpPr bwMode="auto">
          <a:xfrm>
            <a:off x="528260" y="1359662"/>
            <a:ext cx="8585115" cy="1937373"/>
            <a:chOff x="0" y="0"/>
            <a:chExt cx="5362150" cy="796243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3EB8B878-8C13-3B42-7526-5AC261543806}"/>
                </a:ext>
              </a:extLst>
            </p:cNvPr>
            <p:cNvSpPr/>
            <p:nvPr/>
          </p:nvSpPr>
          <p:spPr bwMode="auto">
            <a:xfrm>
              <a:off x="182877" y="74804"/>
              <a:ext cx="5179273" cy="151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3F3F3F"/>
                  </a:solidFill>
                </a:rPr>
                <a:t>¿Listo para </a:t>
              </a:r>
              <a:r>
                <a:rPr lang="en-US" sz="2400" err="1">
                  <a:solidFill>
                    <a:srgbClr val="3F3F3F"/>
                  </a:solidFill>
                </a:rPr>
                <a:t>operar</a:t>
              </a:r>
              <a:r>
                <a:rPr lang="en-US" sz="2400">
                  <a:solidFill>
                    <a:srgbClr val="3F3F3F"/>
                  </a:solidFill>
                </a:rPr>
                <a:t> hoy con </a:t>
              </a:r>
              <a:r>
                <a:rPr lang="en-US" sz="2400" err="1">
                  <a:solidFill>
                    <a:srgbClr val="3F3F3F"/>
                  </a:solidFill>
                </a:rPr>
                <a:t>el</a:t>
              </a:r>
              <a:r>
                <a:rPr lang="en-US" sz="2400">
                  <a:solidFill>
                    <a:srgbClr val="3F3F3F"/>
                  </a:solidFill>
                </a:rPr>
                <a:t> </a:t>
              </a:r>
              <a:r>
                <a:rPr lang="en-US" sz="2400" err="1">
                  <a:solidFill>
                    <a:srgbClr val="3F3F3F"/>
                  </a:solidFill>
                </a:rPr>
                <a:t>precio</a:t>
              </a:r>
              <a:r>
                <a:rPr lang="en-US" sz="2400">
                  <a:solidFill>
                    <a:srgbClr val="3F3F3F"/>
                  </a:solidFill>
                </a:rPr>
                <a:t> de </a:t>
              </a:r>
              <a:r>
                <a:rPr lang="en-US" sz="2400" err="1">
                  <a:solidFill>
                    <a:srgbClr val="3F3F3F"/>
                  </a:solidFill>
                </a:rPr>
                <a:t>mañana</a:t>
              </a:r>
              <a:r>
                <a:rPr lang="en-US" sz="2400">
                  <a:solidFill>
                    <a:srgbClr val="3F3F3F"/>
                  </a:solidFill>
                </a:rPr>
                <a:t>?</a:t>
              </a:r>
              <a:endParaRPr lang="en-US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D810D1B9-23AD-6894-20AB-5D81079AEAD4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BD36FDFE-4DB7-A7B3-3410-2D178022B93A}"/>
                </a:ext>
              </a:extLst>
            </p:cNvPr>
            <p:cNvSpPr/>
            <p:nvPr/>
          </p:nvSpPr>
          <p:spPr bwMode="auto">
            <a:xfrm>
              <a:off x="979494" y="416763"/>
              <a:ext cx="3867654" cy="379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193EB0"/>
                  </a:solidFill>
                </a:rPr>
                <a:t>Este </a:t>
              </a:r>
              <a:r>
                <a:rPr lang="en-US" sz="2000" dirty="0" err="1">
                  <a:solidFill>
                    <a:srgbClr val="193EB0"/>
                  </a:solidFill>
                </a:rPr>
                <a:t>modelo</a:t>
              </a:r>
              <a:r>
                <a:rPr lang="en-US" sz="2000" dirty="0">
                  <a:solidFill>
                    <a:srgbClr val="193EB0"/>
                  </a:solidFill>
                </a:rPr>
                <a:t> LSTM </a:t>
              </a:r>
              <a:r>
                <a:rPr lang="en-US" sz="2000" dirty="0" err="1">
                  <a:solidFill>
                    <a:srgbClr val="193EB0"/>
                  </a:solidFill>
                </a:rPr>
                <a:t>representa</a:t>
              </a:r>
              <a:r>
                <a:rPr lang="en-US" sz="2000" dirty="0">
                  <a:solidFill>
                    <a:srgbClr val="193EB0"/>
                  </a:solidFill>
                </a:rPr>
                <a:t> </a:t>
              </a:r>
              <a:r>
                <a:rPr lang="en-US" sz="2000" dirty="0" err="1">
                  <a:solidFill>
                    <a:srgbClr val="193EB0"/>
                  </a:solidFill>
                </a:rPr>
                <a:t>el</a:t>
              </a:r>
              <a:r>
                <a:rPr lang="en-US" sz="2000" dirty="0">
                  <a:solidFill>
                    <a:srgbClr val="193EB0"/>
                  </a:solidFill>
                </a:rPr>
                <a:t> </a:t>
              </a:r>
              <a:r>
                <a:rPr lang="en-US" sz="2000" dirty="0" err="1">
                  <a:solidFill>
                    <a:srgbClr val="193EB0"/>
                  </a:solidFill>
                </a:rPr>
                <a:t>siguiente</a:t>
              </a:r>
              <a:r>
                <a:rPr lang="en-US" sz="2000" dirty="0">
                  <a:solidFill>
                    <a:srgbClr val="193EB0"/>
                  </a:solidFill>
                </a:rPr>
                <a:t> paso </a:t>
              </a:r>
              <a:r>
                <a:rPr lang="en-US" sz="2000" dirty="0" err="1">
                  <a:solidFill>
                    <a:srgbClr val="193EB0"/>
                  </a:solidFill>
                </a:rPr>
                <a:t>en</a:t>
              </a:r>
              <a:r>
                <a:rPr lang="en-US" sz="2000" dirty="0">
                  <a:solidFill>
                    <a:srgbClr val="193EB0"/>
                  </a:solidFill>
                </a:rPr>
                <a:t> </a:t>
              </a:r>
              <a:r>
                <a:rPr lang="en-US" sz="2000" dirty="0" err="1">
                  <a:solidFill>
                    <a:srgbClr val="193EB0"/>
                  </a:solidFill>
                </a:rPr>
                <a:t>el</a:t>
              </a:r>
              <a:r>
                <a:rPr lang="en-US" sz="2000" dirty="0">
                  <a:solidFill>
                    <a:srgbClr val="193EB0"/>
                  </a:solidFill>
                </a:rPr>
                <a:t> </a:t>
              </a:r>
              <a:r>
                <a:rPr lang="en-US" sz="2000" dirty="0" err="1">
                  <a:solidFill>
                    <a:srgbClr val="193EB0"/>
                  </a:solidFill>
                </a:rPr>
                <a:t>análisis</a:t>
              </a:r>
              <a:r>
                <a:rPr lang="en-US" sz="2000" dirty="0">
                  <a:solidFill>
                    <a:srgbClr val="193EB0"/>
                  </a:solidFill>
                </a:rPr>
                <a:t> </a:t>
              </a:r>
              <a:r>
                <a:rPr lang="en-US" sz="2000" dirty="0" err="1">
                  <a:solidFill>
                    <a:srgbClr val="193EB0"/>
                  </a:solidFill>
                </a:rPr>
                <a:t>financiero</a:t>
              </a:r>
              <a:r>
                <a:rPr lang="en-US" sz="2000" dirty="0">
                  <a:solidFill>
                    <a:srgbClr val="193EB0"/>
                  </a:solidFill>
                </a:rPr>
                <a:t>: pasar de la </a:t>
              </a:r>
              <a:r>
                <a:rPr lang="en-US" sz="2000" dirty="0" err="1">
                  <a:solidFill>
                    <a:srgbClr val="193EB0"/>
                  </a:solidFill>
                </a:rPr>
                <a:t>observación</a:t>
              </a:r>
              <a:r>
                <a:rPr lang="en-US" sz="2000" dirty="0">
                  <a:solidFill>
                    <a:srgbClr val="193EB0"/>
                  </a:solidFill>
                </a:rPr>
                <a:t> </a:t>
              </a:r>
              <a:r>
                <a:rPr lang="en-US" sz="2000" dirty="0" err="1">
                  <a:solidFill>
                    <a:srgbClr val="193EB0"/>
                  </a:solidFill>
                </a:rPr>
                <a:t>reactiva</a:t>
              </a:r>
              <a:r>
                <a:rPr lang="en-US" sz="2000" dirty="0">
                  <a:solidFill>
                    <a:srgbClr val="193EB0"/>
                  </a:solidFill>
                </a:rPr>
                <a:t> a la </a:t>
              </a:r>
              <a:r>
                <a:rPr lang="en-US" sz="2000" dirty="0" err="1">
                  <a:solidFill>
                    <a:srgbClr val="193EB0"/>
                  </a:solidFill>
                </a:rPr>
                <a:t>predicción</a:t>
              </a:r>
              <a:r>
                <a:rPr lang="en-US" sz="2000" dirty="0">
                  <a:solidFill>
                    <a:srgbClr val="193EB0"/>
                  </a:solidFill>
                </a:rPr>
                <a:t> </a:t>
              </a:r>
              <a:r>
                <a:rPr lang="en-US" sz="2000" dirty="0" err="1">
                  <a:solidFill>
                    <a:srgbClr val="193EB0"/>
                  </a:solidFill>
                </a:rPr>
                <a:t>proactiva</a:t>
              </a:r>
              <a:r>
                <a:rPr lang="en-US" sz="2000" dirty="0">
                  <a:solidFill>
                    <a:srgbClr val="193EB0"/>
                  </a:solidFill>
                </a:rPr>
                <a:t>.</a:t>
              </a:r>
              <a:endParaRPr lang="en-US" sz="2000" dirty="0"/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0C76F094-3F54-3A13-3F62-1F09437E66C9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5834BC1A-3518-5711-77F4-22AC6F53AC2D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53728832-565C-9555-7BC8-8B1BCCEC7538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defRPr/>
            </a:pPr>
            <a:r>
              <a:rPr lang="en-US" sz="2800" err="1">
                <a:solidFill>
                  <a:schemeClr val="lt1"/>
                </a:solidFill>
              </a:rPr>
              <a:t>Importancia</a:t>
            </a:r>
            <a:r>
              <a:rPr lang="en-US" sz="2800">
                <a:solidFill>
                  <a:schemeClr val="lt1"/>
                </a:solidFill>
              </a:rPr>
              <a:t> y </a:t>
            </a:r>
            <a:r>
              <a:rPr lang="en-US" sz="2800" err="1">
                <a:solidFill>
                  <a:schemeClr val="lt1"/>
                </a:solidFill>
              </a:rPr>
              <a:t>reelevancia</a:t>
            </a:r>
          </a:p>
        </p:txBody>
      </p:sp>
    </p:spTree>
    <p:extLst>
      <p:ext uri="{BB962C8B-B14F-4D97-AF65-F5344CB8AC3E}">
        <p14:creationId xmlns:p14="http://schemas.microsoft.com/office/powerpoint/2010/main" val="274318308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5" y="1957529"/>
            <a:ext cx="7572925" cy="168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4300"/>
            </a:pPr>
            <a:r>
              <a:rPr lang="en-US" sz="4350" err="1"/>
              <a:t>Optimización</a:t>
            </a:r>
            <a:r>
              <a:rPr lang="en-US" sz="4350"/>
              <a:t> de </a:t>
            </a:r>
            <a:r>
              <a:rPr lang="en-US" sz="4350" err="1"/>
              <a:t>inversiones</a:t>
            </a:r>
            <a:r>
              <a:rPr lang="en-US" sz="4350"/>
              <a:t> con IA: </a:t>
            </a:r>
            <a:r>
              <a:rPr lang="en-US" sz="4350" err="1"/>
              <a:t>Predicción</a:t>
            </a:r>
            <a:r>
              <a:rPr lang="en-US" sz="4350"/>
              <a:t> de </a:t>
            </a:r>
            <a:r>
              <a:rPr lang="en-US" sz="4350" err="1"/>
              <a:t>precios</a:t>
            </a:r>
            <a:r>
              <a:rPr lang="en-US" sz="4350"/>
              <a:t> de </a:t>
            </a:r>
            <a:r>
              <a:rPr lang="en-US" sz="4350" err="1"/>
              <a:t>acciones</a:t>
            </a:r>
            <a:r>
              <a:rPr lang="en-US" sz="4350"/>
              <a:t> de NVIDIA</a:t>
            </a:r>
          </a:p>
        </p:txBody>
      </p:sp>
      <p:sp>
        <p:nvSpPr>
          <p:cNvPr id="62" name="Google Shape;62;p2"/>
          <p:cNvSpPr/>
          <p:nvPr/>
        </p:nvSpPr>
        <p:spPr>
          <a:xfrm>
            <a:off x="972931" y="3827374"/>
            <a:ext cx="54797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Graphic 1" descr="Badge Registered outline">
            <a:extLst>
              <a:ext uri="{FF2B5EF4-FFF2-40B4-BE49-F238E27FC236}">
                <a16:creationId xmlns:a16="http://schemas.microsoft.com/office/drawing/2014/main" id="{BAB8D597-CD9C-CB10-DB1D-29AC7DCEC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9009" y="3251447"/>
            <a:ext cx="335069" cy="34844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516576-A315-D283-0997-A16CB7AC51F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627D36EA-F617-4357-3407-BB805C3813CC}"/>
              </a:ext>
            </a:extLst>
          </p:cNvPr>
          <p:cNvGrpSpPr/>
          <p:nvPr/>
        </p:nvGrpSpPr>
        <p:grpSpPr bwMode="auto">
          <a:xfrm>
            <a:off x="521510" y="1757912"/>
            <a:ext cx="6917874" cy="2314803"/>
            <a:chOff x="0" y="0"/>
            <a:chExt cx="4872505" cy="1243329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0E4991ED-D0C5-5D21-1053-342CC6DBE392}"/>
                </a:ext>
              </a:extLst>
            </p:cNvPr>
            <p:cNvSpPr/>
            <p:nvPr/>
          </p:nvSpPr>
          <p:spPr bwMode="auto">
            <a:xfrm>
              <a:off x="182877" y="11199"/>
              <a:ext cx="4204593" cy="264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>
                  <a:solidFill>
                    <a:srgbClr val="3F3F3F"/>
                  </a:solidFill>
                </a:rPr>
                <a:t>Team</a:t>
              </a:r>
              <a:endParaRPr sz="320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20D4D2A4-D448-8347-9A08-6078C7E9EA94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40B81C38-37C3-DD0E-286C-39BC14BDCD64}"/>
                </a:ext>
              </a:extLst>
            </p:cNvPr>
            <p:cNvSpPr/>
            <p:nvPr/>
          </p:nvSpPr>
          <p:spPr bwMode="auto">
            <a:xfrm>
              <a:off x="979494" y="416763"/>
              <a:ext cx="3893011" cy="826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395" indent="-239395">
                <a:buFont typeface="Arial"/>
                <a:buChar char="•"/>
                <a:defRPr/>
              </a:pPr>
              <a:r>
                <a:rPr lang="en-US" sz="2000">
                  <a:solidFill>
                    <a:srgbClr val="193EB0"/>
                  </a:solidFill>
                </a:rPr>
                <a:t>Ulices Chingo</a:t>
              </a:r>
            </a:p>
            <a:p>
              <a:pPr marL="239395" indent="-239395">
                <a:buFont typeface="Arial"/>
                <a:buChar char="•"/>
                <a:defRPr/>
              </a:pPr>
              <a:r>
                <a:rPr lang="en-US" sz="2000">
                  <a:solidFill>
                    <a:srgbClr val="193EB0"/>
                  </a:solidFill>
                </a:rPr>
                <a:t>Alan Palma</a:t>
              </a:r>
            </a:p>
            <a:p>
              <a:pPr marL="239395" indent="-239395">
                <a:buFont typeface="Arial"/>
                <a:buChar char="•"/>
                <a:defRPr/>
              </a:pPr>
              <a:r>
                <a:rPr lang="en-US" sz="2000">
                  <a:solidFill>
                    <a:srgbClr val="193EB0"/>
                  </a:solidFill>
                </a:rPr>
                <a:t>Sofía Feijóo</a:t>
              </a:r>
            </a:p>
            <a:p>
              <a:pPr marL="239395" indent="-239395">
                <a:buFont typeface="Arial"/>
                <a:buChar char="•"/>
                <a:defRPr/>
              </a:pPr>
              <a:r>
                <a:rPr lang="en-US" sz="2000">
                  <a:solidFill>
                    <a:srgbClr val="193EB0"/>
                  </a:solidFill>
                </a:rPr>
                <a:t>Brayan </a:t>
              </a:r>
              <a:r>
                <a:rPr lang="en-US" sz="2000" err="1">
                  <a:solidFill>
                    <a:srgbClr val="193EB0"/>
                  </a:solidFill>
                </a:rPr>
                <a:t>Maisicho</a:t>
              </a:r>
              <a:endParaRPr lang="en-US" sz="2000">
                <a:solidFill>
                  <a:srgbClr val="193EB0"/>
                </a:solidFill>
              </a:endParaRPr>
            </a:p>
            <a:p>
              <a:pPr marL="239395" indent="-239395">
                <a:buFont typeface="Arial"/>
                <a:buChar char="•"/>
                <a:defRPr/>
              </a:pPr>
              <a:r>
                <a:rPr lang="en-US" sz="2000">
                  <a:solidFill>
                    <a:srgbClr val="193EB0"/>
                  </a:solidFill>
                </a:rPr>
                <a:t>Esteban </a:t>
              </a:r>
              <a:r>
                <a:rPr lang="en-US" sz="2000" err="1">
                  <a:solidFill>
                    <a:srgbClr val="193EB0"/>
                  </a:solidFill>
                </a:rPr>
                <a:t>Quiña</a:t>
              </a:r>
              <a:endParaRPr lang="en-US" sz="2000">
                <a:solidFill>
                  <a:srgbClr val="193EB0"/>
                </a:solidFill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701583F8-F8A9-815B-A766-4FC9FBF4B224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D7D09EE7-429D-E06D-799F-A693A1DFBDE5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05194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2B94F09-0147-B5F5-A1BA-E44DDCBD3B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099FC5BC-42C6-938B-8BFB-C0555832FA27}"/>
              </a:ext>
            </a:extLst>
          </p:cNvPr>
          <p:cNvGrpSpPr/>
          <p:nvPr/>
        </p:nvGrpSpPr>
        <p:grpSpPr bwMode="auto">
          <a:xfrm>
            <a:off x="528260" y="1359662"/>
            <a:ext cx="8585115" cy="1260266"/>
            <a:chOff x="0" y="0"/>
            <a:chExt cx="5362150" cy="517958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200B7AA4-009C-9091-599A-C55982C58E75}"/>
                </a:ext>
              </a:extLst>
            </p:cNvPr>
            <p:cNvSpPr/>
            <p:nvPr/>
          </p:nvSpPr>
          <p:spPr bwMode="auto">
            <a:xfrm>
              <a:off x="182877" y="62155"/>
              <a:ext cx="5179273" cy="177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r>
                <a:rPr lang="en-US" sz="2800" b="1" dirty="0">
                  <a:solidFill>
                    <a:srgbClr val="3F3F3F"/>
                  </a:solidFill>
                </a:rPr>
                <a:t>El Mercado es Ruidoso. La </a:t>
              </a:r>
              <a:r>
                <a:rPr lang="en-US" sz="2800" b="1" err="1">
                  <a:solidFill>
                    <a:srgbClr val="3F3F3F"/>
                  </a:solidFill>
                </a:rPr>
                <a:t>Claridad</a:t>
              </a:r>
              <a:r>
                <a:rPr lang="en-US" sz="2800" b="1" dirty="0">
                  <a:solidFill>
                    <a:srgbClr val="3F3F3F"/>
                  </a:solidFill>
                </a:rPr>
                <a:t> es Rentable.</a:t>
              </a:r>
              <a:endParaRPr lang="en-US" sz="2800" b="1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09440749-B25D-3728-BB85-258B170A0B69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62A21884-D724-C71D-6855-2D36379DB4C5}"/>
                </a:ext>
              </a:extLst>
            </p:cNvPr>
            <p:cNvSpPr/>
            <p:nvPr/>
          </p:nvSpPr>
          <p:spPr bwMode="auto">
            <a:xfrm>
              <a:off x="979494" y="416763"/>
              <a:ext cx="3867654" cy="101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endParaRPr lang="en-US" sz="1600" dirty="0">
                <a:solidFill>
                  <a:srgbClr val="193EB0"/>
                </a:solidFill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92C178D9-9356-D569-BA46-FD8709D055D8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1AC8E36F-F155-6B41-6D17-EAE9AA97FDE0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D6F6B8E6-ED51-42BD-4359-4B50A58A1F34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Planteamiento</a:t>
            </a:r>
          </a:p>
        </p:txBody>
      </p:sp>
      <p:pic>
        <p:nvPicPr>
          <p:cNvPr id="2" name="Picture 1" descr="A close-up of a graph&#10;&#10;AI-generated content may be incorrect.">
            <a:extLst>
              <a:ext uri="{FF2B5EF4-FFF2-40B4-BE49-F238E27FC236}">
                <a16:creationId xmlns:a16="http://schemas.microsoft.com/office/drawing/2014/main" id="{DCE8DD57-C3FE-DD9E-C6E1-67D10B4F0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0" y="2730837"/>
            <a:ext cx="4276421" cy="2765425"/>
          </a:xfrm>
          <a:prstGeom prst="rect">
            <a:avLst/>
          </a:prstGeom>
        </p:spPr>
      </p:pic>
      <p:pic>
        <p:nvPicPr>
          <p:cNvPr id="4" name="Picture 3" descr="A screen with numbers and numbers&#10;&#10;AI-generated content may be incorrect.">
            <a:extLst>
              <a:ext uri="{FF2B5EF4-FFF2-40B4-BE49-F238E27FC236}">
                <a16:creationId xmlns:a16="http://schemas.microsoft.com/office/drawing/2014/main" id="{B3ADE169-FF5E-B11C-7921-8AAF3E7EB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620" y="2731644"/>
            <a:ext cx="4276420" cy="2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2238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5E0B7F9-3A12-523E-77BE-0A42B083BA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2F363F68-5BBC-56A3-A9D0-001371ABD993}"/>
              </a:ext>
            </a:extLst>
          </p:cNvPr>
          <p:cNvGrpSpPr/>
          <p:nvPr/>
        </p:nvGrpSpPr>
        <p:grpSpPr bwMode="auto">
          <a:xfrm>
            <a:off x="528260" y="1359662"/>
            <a:ext cx="8585115" cy="1571649"/>
            <a:chOff x="0" y="0"/>
            <a:chExt cx="5362150" cy="645934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5D326076-00F4-B947-4FD3-65CCA5EE4E68}"/>
                </a:ext>
              </a:extLst>
            </p:cNvPr>
            <p:cNvSpPr/>
            <p:nvPr/>
          </p:nvSpPr>
          <p:spPr bwMode="auto">
            <a:xfrm>
              <a:off x="182877" y="74804"/>
              <a:ext cx="5179273" cy="151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endParaRPr lang="en-US" sz="2400" dirty="0">
                <a:solidFill>
                  <a:srgbClr val="3F3F3F"/>
                </a:solidFill>
              </a:endParaRP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4F3A7AB6-7D44-E043-C8EF-772D126D834D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7D6C6959-2A36-70D5-2EA9-BA11D3BFA442}"/>
                </a:ext>
              </a:extLst>
            </p:cNvPr>
            <p:cNvSpPr/>
            <p:nvPr/>
          </p:nvSpPr>
          <p:spPr bwMode="auto">
            <a:xfrm>
              <a:off x="313975" y="818"/>
              <a:ext cx="5028152" cy="645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93EB0"/>
                  </a:solidFill>
                </a:rPr>
                <a:t>NVIDIA (NVDA)</a:t>
              </a:r>
              <a:r>
                <a:rPr lang="en-US" sz="1800" dirty="0">
                  <a:solidFill>
                    <a:srgbClr val="193EB0"/>
                  </a:solidFill>
                </a:rPr>
                <a:t> es un </a:t>
              </a:r>
              <a:r>
                <a:rPr lang="en-US" sz="1800" err="1">
                  <a:solidFill>
                    <a:srgbClr val="193EB0"/>
                  </a:solidFill>
                </a:rPr>
                <a:t>activo</a:t>
              </a:r>
              <a:r>
                <a:rPr lang="en-US" sz="1800" dirty="0">
                  <a:solidFill>
                    <a:srgbClr val="193EB0"/>
                  </a:solidFill>
                </a:rPr>
                <a:t> de alto </a:t>
              </a:r>
              <a:r>
                <a:rPr lang="en-US" sz="1800" err="1">
                  <a:solidFill>
                    <a:srgbClr val="193EB0"/>
                  </a:solidFill>
                </a:rPr>
                <a:t>crecimiento</a:t>
              </a:r>
              <a:r>
                <a:rPr lang="en-US" sz="1800" dirty="0">
                  <a:solidFill>
                    <a:srgbClr val="193EB0"/>
                  </a:solidFill>
                </a:rPr>
                <a:t> y </a:t>
              </a:r>
              <a:r>
                <a:rPr lang="en-US" sz="1800" err="1">
                  <a:solidFill>
                    <a:srgbClr val="193EB0"/>
                  </a:solidFill>
                </a:rPr>
                <a:t>alta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volatilidad</a:t>
              </a:r>
              <a:r>
                <a:rPr lang="en-US" sz="1800" dirty="0">
                  <a:solidFill>
                    <a:srgbClr val="193EB0"/>
                  </a:solidFill>
                </a:rPr>
                <a:t>. Los </a:t>
              </a:r>
              <a:r>
                <a:rPr lang="en-US" sz="1800" err="1">
                  <a:solidFill>
                    <a:srgbClr val="193EB0"/>
                  </a:solidFill>
                </a:rPr>
                <a:t>inversores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temen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constantemente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comprar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en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el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pico</a:t>
              </a:r>
              <a:r>
                <a:rPr lang="en-US" sz="1800" dirty="0">
                  <a:solidFill>
                    <a:srgbClr val="193EB0"/>
                  </a:solidFill>
                </a:rPr>
                <a:t> o vender </a:t>
              </a:r>
              <a:r>
                <a:rPr lang="en-US" sz="1800" err="1">
                  <a:solidFill>
                    <a:srgbClr val="193EB0"/>
                  </a:solidFill>
                </a:rPr>
                <a:t>demasiado</a:t>
              </a:r>
              <a:r>
                <a:rPr lang="en-US" sz="1800" dirty="0">
                  <a:solidFill>
                    <a:srgbClr val="193EB0"/>
                  </a:solidFill>
                </a:rPr>
                <a:t> pronto.</a:t>
              </a:r>
              <a:endParaRPr lang="en-US" sz="1800"/>
            </a:p>
            <a:p>
              <a:pPr>
                <a:defRPr/>
              </a:pPr>
              <a:endParaRPr lang="en-US" sz="1600"/>
            </a:p>
            <a:p>
              <a:pPr>
                <a:defRPr/>
              </a:pPr>
              <a:endParaRPr lang="en-US" sz="1600"/>
            </a:p>
            <a:p>
              <a:pPr>
                <a:defRPr/>
              </a:pPr>
              <a:endParaRPr lang="en-US" sz="1600" dirty="0">
                <a:solidFill>
                  <a:srgbClr val="193EB0"/>
                </a:solidFill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CEE0B79B-28A4-B892-25A6-3942CD6B296F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188E44BD-375C-9251-75B9-59F78C9B9213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3D3A37E3-78FD-DD77-817C-85A38DC5FD5E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Planteamiento</a:t>
            </a:r>
          </a:p>
        </p:txBody>
      </p: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FF91C6F0-9FFE-4194-317C-2B2E8A31E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8905" y="3778590"/>
            <a:ext cx="5277376" cy="1363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4D82F8-0ACB-3A51-0C80-75CCF3D302A2}"/>
              </a:ext>
            </a:extLst>
          </p:cNvPr>
          <p:cNvSpPr txBox="1"/>
          <p:nvPr/>
        </p:nvSpPr>
        <p:spPr>
          <a:xfrm>
            <a:off x="2068906" y="5254966"/>
            <a:ext cx="5277376" cy="25498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000" err="1"/>
              <a:t>ThePhoto</a:t>
            </a:r>
            <a:r>
              <a:rPr lang="en-US" sz="1000" dirty="0"/>
              <a:t> by </a:t>
            </a:r>
            <a:r>
              <a:rPr lang="en-US" sz="1000" err="1"/>
              <a:t>PhotoAuthor</a:t>
            </a:r>
            <a:r>
              <a:rPr lang="en-US" sz="1000" dirty="0"/>
              <a:t>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93965480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CFED8DD-4196-0FED-604B-D597110D59F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96C77E45-6781-7A7D-5FCB-FF82E280EA7E}"/>
              </a:ext>
            </a:extLst>
          </p:cNvPr>
          <p:cNvGrpSpPr/>
          <p:nvPr/>
        </p:nvGrpSpPr>
        <p:grpSpPr bwMode="auto">
          <a:xfrm>
            <a:off x="528260" y="1359662"/>
            <a:ext cx="8585115" cy="802209"/>
            <a:chOff x="0" y="0"/>
            <a:chExt cx="5362150" cy="329701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156BEA6B-C708-6F5E-67B4-8530A9416FAA}"/>
                </a:ext>
              </a:extLst>
            </p:cNvPr>
            <p:cNvSpPr/>
            <p:nvPr/>
          </p:nvSpPr>
          <p:spPr bwMode="auto">
            <a:xfrm>
              <a:off x="182877" y="74804"/>
              <a:ext cx="5179273" cy="151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endParaRPr lang="en-US" sz="2400" dirty="0">
                <a:solidFill>
                  <a:srgbClr val="3F3F3F"/>
                </a:solidFill>
              </a:endParaRP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DDBC8E67-6B0B-0702-D6B9-C56EA8638AE0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0A0DB673-388E-55FD-6AAE-ACB56F036183}"/>
                </a:ext>
              </a:extLst>
            </p:cNvPr>
            <p:cNvSpPr/>
            <p:nvPr/>
          </p:nvSpPr>
          <p:spPr bwMode="auto">
            <a:xfrm>
              <a:off x="264060" y="818"/>
              <a:ext cx="3867654" cy="328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193EB0"/>
                  </a:solidFill>
                </a:rPr>
                <a:t>Los </a:t>
              </a:r>
              <a:r>
                <a:rPr lang="en-US" sz="1800" err="1">
                  <a:solidFill>
                    <a:srgbClr val="193EB0"/>
                  </a:solidFill>
                </a:rPr>
                <a:t>operadores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están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inundados</a:t>
              </a:r>
              <a:r>
                <a:rPr lang="en-US" sz="1800" dirty="0">
                  <a:solidFill>
                    <a:srgbClr val="193EB0"/>
                  </a:solidFill>
                </a:rPr>
                <a:t> de </a:t>
              </a:r>
              <a:r>
                <a:rPr lang="en-US" sz="1800" err="1">
                  <a:solidFill>
                    <a:srgbClr val="193EB0"/>
                  </a:solidFill>
                </a:rPr>
                <a:t>datos</a:t>
              </a:r>
              <a:r>
                <a:rPr lang="en-US" sz="1800" dirty="0">
                  <a:solidFill>
                    <a:srgbClr val="193EB0"/>
                  </a:solidFill>
                </a:rPr>
                <a:t>: miles de </a:t>
              </a:r>
              <a:r>
                <a:rPr lang="en-US" sz="1800" err="1">
                  <a:solidFill>
                    <a:srgbClr val="193EB0"/>
                  </a:solidFill>
                </a:rPr>
                <a:t>indicadores</a:t>
              </a:r>
              <a:r>
                <a:rPr lang="en-US" sz="1800" dirty="0">
                  <a:solidFill>
                    <a:srgbClr val="193EB0"/>
                  </a:solidFill>
                </a:rPr>
                <a:t>, </a:t>
              </a:r>
              <a:r>
                <a:rPr lang="en-US" sz="1800" err="1">
                  <a:solidFill>
                    <a:srgbClr val="193EB0"/>
                  </a:solidFill>
                </a:rPr>
                <a:t>noticias</a:t>
              </a:r>
              <a:r>
                <a:rPr lang="en-US" sz="1800" dirty="0">
                  <a:solidFill>
                    <a:srgbClr val="193EB0"/>
                  </a:solidFill>
                </a:rPr>
                <a:t> e </a:t>
              </a:r>
              <a:r>
                <a:rPr lang="en-US" sz="1800" err="1">
                  <a:solidFill>
                    <a:srgbClr val="193EB0"/>
                  </a:solidFill>
                </a:rPr>
                <a:t>informes</a:t>
              </a:r>
              <a:r>
                <a:rPr lang="en-US" sz="1800" dirty="0">
                  <a:solidFill>
                    <a:srgbClr val="193EB0"/>
                  </a:solidFill>
                </a:rPr>
                <a:t>.</a:t>
              </a:r>
              <a:endParaRPr lang="en-US" sz="1800" dirty="0"/>
            </a:p>
            <a:p>
              <a:pPr>
                <a:defRPr/>
              </a:pPr>
              <a:endParaRPr lang="en-US" sz="1600" dirty="0"/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9BA689FB-B452-0252-C489-77BFE5124A6B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6DDE5A57-F895-5FE4-46C8-48A713BC5179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63BDA671-26B3-5CF2-28DF-053F357E8AF0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Planteamiento</a:t>
            </a:r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610787E-D9CC-F29A-F431-9D22FB5F3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18" y="3118436"/>
            <a:ext cx="4251413" cy="28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8800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5312BA9-D9F5-51A4-BA83-4FE63D49491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957F72A0-E48B-1293-B99C-7FD435E554FF}"/>
              </a:ext>
            </a:extLst>
          </p:cNvPr>
          <p:cNvGrpSpPr/>
          <p:nvPr/>
        </p:nvGrpSpPr>
        <p:grpSpPr bwMode="auto">
          <a:xfrm>
            <a:off x="528260" y="1359662"/>
            <a:ext cx="8585115" cy="832988"/>
            <a:chOff x="0" y="0"/>
            <a:chExt cx="5362150" cy="342351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F95E2174-64BD-6AC3-D399-C47293A54CE0}"/>
                </a:ext>
              </a:extLst>
            </p:cNvPr>
            <p:cNvSpPr/>
            <p:nvPr/>
          </p:nvSpPr>
          <p:spPr bwMode="auto">
            <a:xfrm>
              <a:off x="182877" y="74804"/>
              <a:ext cx="5179273" cy="151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endParaRPr lang="en-US" sz="2400" dirty="0">
                <a:solidFill>
                  <a:srgbClr val="3F3F3F"/>
                </a:solidFill>
              </a:endParaRP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7AFE1B11-5F93-7A77-B437-E24A7D2E4AF3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683FCC84-7C57-3C29-6152-9585AC559E3C}"/>
                </a:ext>
              </a:extLst>
            </p:cNvPr>
            <p:cNvSpPr/>
            <p:nvPr/>
          </p:nvSpPr>
          <p:spPr bwMode="auto">
            <a:xfrm>
              <a:off x="197508" y="818"/>
              <a:ext cx="5082228" cy="341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193EB0"/>
                  </a:solidFill>
                </a:rPr>
                <a:t>Las </a:t>
              </a:r>
              <a:r>
                <a:rPr lang="en-US" sz="1800" err="1">
                  <a:solidFill>
                    <a:srgbClr val="193EB0"/>
                  </a:solidFill>
                </a:rPr>
                <a:t>herramientas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tradicionales</a:t>
              </a:r>
              <a:r>
                <a:rPr lang="en-US" sz="1800" dirty="0">
                  <a:solidFill>
                    <a:srgbClr val="193EB0"/>
                  </a:solidFill>
                </a:rPr>
                <a:t> de </a:t>
              </a:r>
              <a:r>
                <a:rPr lang="en-US" sz="1800" err="1">
                  <a:solidFill>
                    <a:srgbClr val="193EB0"/>
                  </a:solidFill>
                </a:rPr>
                <a:t>análisis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técnico</a:t>
              </a:r>
              <a:r>
                <a:rPr lang="en-US" sz="1800" dirty="0">
                  <a:solidFill>
                    <a:srgbClr val="193EB0"/>
                  </a:solidFill>
                </a:rPr>
                <a:t> (</a:t>
              </a:r>
              <a:r>
                <a:rPr lang="en-US" sz="1800" err="1">
                  <a:solidFill>
                    <a:srgbClr val="193EB0"/>
                  </a:solidFill>
                </a:rPr>
                <a:t>como</a:t>
              </a:r>
              <a:r>
                <a:rPr lang="en-US" sz="1800" dirty="0">
                  <a:solidFill>
                    <a:srgbClr val="193EB0"/>
                  </a:solidFill>
                </a:rPr>
                <a:t> las Medias </a:t>
              </a:r>
              <a:r>
                <a:rPr lang="en-US" sz="1800" err="1">
                  <a:solidFill>
                    <a:srgbClr val="193EB0"/>
                  </a:solidFill>
                </a:rPr>
                <a:t>Móviles</a:t>
              </a:r>
              <a:r>
                <a:rPr lang="en-US" sz="1800" dirty="0">
                  <a:solidFill>
                    <a:srgbClr val="193EB0"/>
                  </a:solidFill>
                </a:rPr>
                <a:t>) indican lo </a:t>
              </a:r>
              <a:r>
                <a:rPr lang="en-US" sz="1800" err="1">
                  <a:solidFill>
                    <a:srgbClr val="193EB0"/>
                  </a:solidFill>
                </a:rPr>
                <a:t>que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sucedió</a:t>
              </a:r>
              <a:r>
                <a:rPr lang="en-US" sz="1800" dirty="0">
                  <a:solidFill>
                    <a:srgbClr val="193EB0"/>
                  </a:solidFill>
                </a:rPr>
                <a:t>, no lo </a:t>
              </a:r>
              <a:r>
                <a:rPr lang="en-US" sz="1800" err="1">
                  <a:solidFill>
                    <a:srgbClr val="193EB0"/>
                  </a:solidFill>
                </a:rPr>
                <a:t>que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sucederá</a:t>
              </a:r>
              <a:r>
                <a:rPr lang="en-US" sz="1800" dirty="0">
                  <a:solidFill>
                    <a:srgbClr val="193EB0"/>
                  </a:solidFill>
                </a:rPr>
                <a:t>. Para </a:t>
              </a:r>
              <a:r>
                <a:rPr lang="en-US" sz="1800" err="1">
                  <a:solidFill>
                    <a:srgbClr val="193EB0"/>
                  </a:solidFill>
                </a:rPr>
                <a:t>cuando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señalan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una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tendencia</a:t>
              </a:r>
              <a:r>
                <a:rPr lang="en-US" sz="1800" dirty="0">
                  <a:solidFill>
                    <a:srgbClr val="193EB0"/>
                  </a:solidFill>
                </a:rPr>
                <a:t>, la </a:t>
              </a:r>
              <a:r>
                <a:rPr lang="en-US" sz="1800" err="1">
                  <a:solidFill>
                    <a:srgbClr val="193EB0"/>
                  </a:solidFill>
                </a:rPr>
                <a:t>oportunidad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suele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estar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perdida</a:t>
              </a:r>
              <a:r>
                <a:rPr lang="en-US" sz="1800" dirty="0">
                  <a:solidFill>
                    <a:srgbClr val="193EB0"/>
                  </a:solidFill>
                </a:rPr>
                <a:t>.</a:t>
              </a:r>
              <a:endParaRPr lang="en-US" sz="1800" dirty="0"/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D0E141C3-6C7D-6321-81E1-117D876E0550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EF463253-A8C5-87E9-5817-D141B4E26B71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ADA0566E-64C6-E571-4E5D-1E9ED9440078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Planteamiento</a:t>
            </a:r>
          </a:p>
        </p:txBody>
      </p:sp>
      <p:pic>
        <p:nvPicPr>
          <p:cNvPr id="2" name="Picture 1" descr="A diagram of a sample test&#10;&#10;AI-generated content may be incorrect.">
            <a:extLst>
              <a:ext uri="{FF2B5EF4-FFF2-40B4-BE49-F238E27FC236}">
                <a16:creationId xmlns:a16="http://schemas.microsoft.com/office/drawing/2014/main" id="{05D7F780-9E6A-FF6E-75A0-735D8A86C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93304" y="3044269"/>
            <a:ext cx="2754828" cy="2386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3FD6F-0365-72E2-C68D-8049041CD0CF}"/>
              </a:ext>
            </a:extLst>
          </p:cNvPr>
          <p:cNvSpPr txBox="1"/>
          <p:nvPr/>
        </p:nvSpPr>
        <p:spPr>
          <a:xfrm>
            <a:off x="2193073" y="5563444"/>
            <a:ext cx="2753981" cy="104947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94401-0F50-BA13-5F7F-560550C59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28714" y="3043230"/>
            <a:ext cx="2833748" cy="2833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649D2B-0995-DCFF-FCAF-B07589A3B3C3}"/>
              </a:ext>
            </a:extLst>
          </p:cNvPr>
          <p:cNvSpPr txBox="1"/>
          <p:nvPr/>
        </p:nvSpPr>
        <p:spPr>
          <a:xfrm>
            <a:off x="5181604" y="6038807"/>
            <a:ext cx="2114793" cy="14245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39427517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8FD6193-2428-9AFA-0B8E-E1E0A66D0D0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1BC08CC2-7C60-A534-31E0-5E0EF23188E4}"/>
              </a:ext>
            </a:extLst>
          </p:cNvPr>
          <p:cNvGrpSpPr/>
          <p:nvPr/>
        </p:nvGrpSpPr>
        <p:grpSpPr bwMode="auto">
          <a:xfrm>
            <a:off x="541579" y="3430379"/>
            <a:ext cx="8585115" cy="1260266"/>
            <a:chOff x="0" y="0"/>
            <a:chExt cx="5362150" cy="517958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9077EC88-5C31-BF27-6AA6-6AAC08A689D7}"/>
                </a:ext>
              </a:extLst>
            </p:cNvPr>
            <p:cNvSpPr/>
            <p:nvPr/>
          </p:nvSpPr>
          <p:spPr bwMode="auto">
            <a:xfrm>
              <a:off x="182877" y="62155"/>
              <a:ext cx="5179273" cy="177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r>
                <a:rPr lang="en-US" sz="2800" b="1" err="1">
                  <a:solidFill>
                    <a:srgbClr val="3F3F3F"/>
                  </a:solidFill>
                </a:rPr>
                <a:t>Predecir</a:t>
              </a:r>
              <a:r>
                <a:rPr lang="en-US" sz="2800" b="1" dirty="0">
                  <a:solidFill>
                    <a:srgbClr val="3F3F3F"/>
                  </a:solidFill>
                </a:rPr>
                <a:t> </a:t>
              </a:r>
              <a:r>
                <a:rPr lang="en-US" sz="2800" b="1" err="1">
                  <a:solidFill>
                    <a:srgbClr val="3F3F3F"/>
                  </a:solidFill>
                </a:rPr>
                <a:t>el</a:t>
              </a:r>
              <a:r>
                <a:rPr lang="en-US" sz="2800" b="1" dirty="0">
                  <a:solidFill>
                    <a:srgbClr val="3F3F3F"/>
                  </a:solidFill>
                </a:rPr>
                <a:t> </a:t>
              </a:r>
              <a:r>
                <a:rPr lang="en-US" sz="2800" b="1" err="1">
                  <a:solidFill>
                    <a:srgbClr val="3F3F3F"/>
                  </a:solidFill>
                </a:rPr>
                <a:t>futuro</a:t>
              </a:r>
              <a:r>
                <a:rPr lang="en-US" sz="2800" b="1" dirty="0">
                  <a:solidFill>
                    <a:srgbClr val="3F3F3F"/>
                  </a:solidFill>
                </a:rPr>
                <a:t>, no solo </a:t>
              </a:r>
              <a:r>
                <a:rPr lang="en-US" sz="2800" b="1" err="1">
                  <a:solidFill>
                    <a:srgbClr val="3F3F3F"/>
                  </a:solidFill>
                </a:rPr>
                <a:t>informar</a:t>
              </a:r>
              <a:r>
                <a:rPr lang="en-US" sz="2800" b="1" dirty="0">
                  <a:solidFill>
                    <a:srgbClr val="3F3F3F"/>
                  </a:solidFill>
                </a:rPr>
                <a:t> del </a:t>
              </a:r>
              <a:r>
                <a:rPr lang="en-US" sz="2800" b="1" err="1">
                  <a:solidFill>
                    <a:srgbClr val="3F3F3F"/>
                  </a:solidFill>
                </a:rPr>
                <a:t>pasado</a:t>
              </a:r>
              <a:r>
                <a:rPr lang="en-US" sz="2800" b="1" dirty="0">
                  <a:solidFill>
                    <a:srgbClr val="3F3F3F"/>
                  </a:solidFill>
                </a:rPr>
                <a:t>.</a:t>
              </a:r>
              <a:endParaRPr lang="en-US" sz="2800" b="1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9F69B9EA-BB72-2AF3-8C67-6F9E974C9C9B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57FA75A1-76D8-AC4A-5753-2C5D57DBC27E}"/>
                </a:ext>
              </a:extLst>
            </p:cNvPr>
            <p:cNvSpPr/>
            <p:nvPr/>
          </p:nvSpPr>
          <p:spPr bwMode="auto">
            <a:xfrm>
              <a:off x="979494" y="416763"/>
              <a:ext cx="3867654" cy="101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endParaRPr lang="en-US" sz="1600">
                <a:solidFill>
                  <a:srgbClr val="193EB0"/>
                </a:solidFill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FD3145C0-8017-6532-6B4D-B9943FB4E78D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F88F87FE-6CBF-D187-D59A-9312BE072A34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7FAF23E7-1C89-B65B-2A3C-0436B1252096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53511301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19B5399-ADEB-112C-D736-0A0327D92E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935C8A60-18A4-24F9-F5D9-8AD9D797F306}"/>
              </a:ext>
            </a:extLst>
          </p:cNvPr>
          <p:cNvGrpSpPr/>
          <p:nvPr/>
        </p:nvGrpSpPr>
        <p:grpSpPr bwMode="auto">
          <a:xfrm>
            <a:off x="528260" y="1359662"/>
            <a:ext cx="8585115" cy="1540873"/>
            <a:chOff x="0" y="0"/>
            <a:chExt cx="5362150" cy="633285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4759301E-BDAD-8AE3-36AF-239A0696C0D6}"/>
                </a:ext>
              </a:extLst>
            </p:cNvPr>
            <p:cNvSpPr/>
            <p:nvPr/>
          </p:nvSpPr>
          <p:spPr bwMode="auto">
            <a:xfrm>
              <a:off x="182877" y="74804"/>
              <a:ext cx="5179273" cy="151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defRPr/>
              </a:pPr>
              <a:endParaRPr lang="en-US" sz="2400" dirty="0">
                <a:solidFill>
                  <a:srgbClr val="3F3F3F"/>
                </a:solidFill>
              </a:endParaRP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0E950424-1E71-0FC4-6107-A472E3A63160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extLst>
                <a:ext uri="{FF2B5EF4-FFF2-40B4-BE49-F238E27FC236}">
                  <a16:creationId xmlns:a16="http://schemas.microsoft.com/office/drawing/2014/main" id="{4C6768FD-0EBF-2982-BB56-E0BD43B0521B}"/>
                </a:ext>
              </a:extLst>
            </p:cNvPr>
            <p:cNvSpPr/>
            <p:nvPr/>
          </p:nvSpPr>
          <p:spPr bwMode="auto">
            <a:xfrm>
              <a:off x="155913" y="818"/>
              <a:ext cx="5032313" cy="632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defRPr/>
              </a:pPr>
              <a:r>
                <a:rPr lang="en-US" sz="1800" b="1" err="1">
                  <a:solidFill>
                    <a:srgbClr val="193EB0"/>
                  </a:solidFill>
                </a:rPr>
                <a:t>Objetivo</a:t>
              </a:r>
              <a:r>
                <a:rPr lang="en-US" sz="1800" b="1" dirty="0">
                  <a:solidFill>
                    <a:srgbClr val="193EB0"/>
                  </a:solidFill>
                </a:rPr>
                <a:t> principal: </a:t>
              </a:r>
              <a:r>
                <a:rPr lang="en-US" sz="1800" err="1">
                  <a:solidFill>
                    <a:srgbClr val="193EB0"/>
                  </a:solidFill>
                </a:rPr>
                <a:t>Implementar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una</a:t>
              </a:r>
              <a:r>
                <a:rPr lang="en-US" sz="1800" dirty="0">
                  <a:solidFill>
                    <a:srgbClr val="193EB0"/>
                  </a:solidFill>
                </a:rPr>
                <a:t> red neuronal de memoria a largo </a:t>
              </a:r>
              <a:r>
                <a:rPr lang="en-US" sz="1800" err="1">
                  <a:solidFill>
                    <a:srgbClr val="193EB0"/>
                  </a:solidFill>
                </a:rPr>
                <a:t>plazo</a:t>
              </a:r>
              <a:r>
                <a:rPr lang="en-US" sz="1800" dirty="0">
                  <a:solidFill>
                    <a:srgbClr val="193EB0"/>
                  </a:solidFill>
                </a:rPr>
                <a:t> (LSTM) de </a:t>
              </a:r>
              <a:r>
                <a:rPr lang="en-US" sz="1800" err="1">
                  <a:solidFill>
                    <a:srgbClr val="193EB0"/>
                  </a:solidFill>
                </a:rPr>
                <a:t>vanguardia</a:t>
              </a:r>
              <a:r>
                <a:rPr lang="en-US" sz="1800" dirty="0">
                  <a:solidFill>
                    <a:srgbClr val="193EB0"/>
                  </a:solidFill>
                </a:rPr>
                <a:t>, </a:t>
              </a:r>
              <a:r>
                <a:rPr lang="en-US" sz="1800" err="1">
                  <a:solidFill>
                    <a:srgbClr val="193EB0"/>
                  </a:solidFill>
                </a:rPr>
                <a:t>diseñada</a:t>
              </a:r>
              <a:r>
                <a:rPr lang="en-US" sz="1800" dirty="0">
                  <a:solidFill>
                    <a:srgbClr val="193EB0"/>
                  </a:solidFill>
                </a:rPr>
                <a:t> </a:t>
              </a:r>
              <a:r>
                <a:rPr lang="en-US" sz="1800" err="1">
                  <a:solidFill>
                    <a:srgbClr val="193EB0"/>
                  </a:solidFill>
                </a:rPr>
                <a:t>específicamente</a:t>
              </a:r>
              <a:r>
                <a:rPr lang="en-US" sz="1800" dirty="0">
                  <a:solidFill>
                    <a:srgbClr val="193EB0"/>
                  </a:solidFill>
                </a:rPr>
                <a:t> para </a:t>
              </a:r>
              <a:r>
                <a:rPr lang="en-US" sz="1800" err="1">
                  <a:solidFill>
                    <a:srgbClr val="193EB0"/>
                  </a:solidFill>
                </a:rPr>
                <a:t>predecir</a:t>
              </a:r>
              <a:r>
                <a:rPr lang="en-US" sz="1800" dirty="0">
                  <a:solidFill>
                    <a:srgbClr val="193EB0"/>
                  </a:solidFill>
                </a:rPr>
                <a:t> las </a:t>
              </a:r>
              <a:r>
                <a:rPr lang="en-US" sz="1800" err="1">
                  <a:solidFill>
                    <a:srgbClr val="193EB0"/>
                  </a:solidFill>
                </a:rPr>
                <a:t>fluctuaciones</a:t>
              </a:r>
              <a:r>
                <a:rPr lang="en-US" sz="1800" dirty="0">
                  <a:solidFill>
                    <a:srgbClr val="193EB0"/>
                  </a:solidFill>
                </a:rPr>
                <a:t> del </a:t>
              </a:r>
              <a:r>
                <a:rPr lang="en-US" sz="1800" err="1">
                  <a:solidFill>
                    <a:srgbClr val="193EB0"/>
                  </a:solidFill>
                </a:rPr>
                <a:t>precio</a:t>
              </a:r>
              <a:r>
                <a:rPr lang="en-US" sz="1800" dirty="0">
                  <a:solidFill>
                    <a:srgbClr val="193EB0"/>
                  </a:solidFill>
                </a:rPr>
                <a:t> de las </a:t>
              </a:r>
              <a:r>
                <a:rPr lang="en-US" sz="1800" err="1">
                  <a:solidFill>
                    <a:srgbClr val="193EB0"/>
                  </a:solidFill>
                </a:rPr>
                <a:t>acciones</a:t>
              </a:r>
              <a:r>
                <a:rPr lang="en-US" sz="1800" dirty="0">
                  <a:solidFill>
                    <a:srgbClr val="193EB0"/>
                  </a:solidFill>
                </a:rPr>
                <a:t> de NVIDIA.</a:t>
              </a:r>
              <a:endParaRPr lang="en-US" sz="1800" dirty="0"/>
            </a:p>
            <a:p>
              <a:pPr>
                <a:buChar char="•"/>
                <a:defRPr/>
              </a:pPr>
              <a:endParaRPr lang="en-US"/>
            </a:p>
            <a:p>
              <a:pPr>
                <a:buChar char="•"/>
                <a:defRPr/>
              </a:pPr>
              <a:endParaRPr lang="en-US" sz="1600" dirty="0">
                <a:solidFill>
                  <a:srgbClr val="193EB0"/>
                </a:solidFill>
              </a:endParaRPr>
            </a:p>
            <a:p>
              <a:pPr>
                <a:defRPr/>
              </a:pPr>
              <a:endParaRPr lang="en-US" sz="1600">
                <a:solidFill>
                  <a:srgbClr val="193EB0"/>
                </a:solidFill>
              </a:endParaRPr>
            </a:p>
          </p:txBody>
        </p:sp>
      </p:grpSp>
      <p:sp>
        <p:nvSpPr>
          <p:cNvPr id="568593675" name="Google Shape;72;p3">
            <a:extLst>
              <a:ext uri="{FF2B5EF4-FFF2-40B4-BE49-F238E27FC236}">
                <a16:creationId xmlns:a16="http://schemas.microsoft.com/office/drawing/2014/main" id="{6FD61A6C-149E-5C23-2A74-C1C4212D7A62}"/>
              </a:ext>
            </a:extLst>
          </p:cNvPr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5240983" name="Google Shape;72;p3">
            <a:extLst>
              <a:ext uri="{FF2B5EF4-FFF2-40B4-BE49-F238E27FC236}">
                <a16:creationId xmlns:a16="http://schemas.microsoft.com/office/drawing/2014/main" id="{8F9E6D54-7EA9-A91E-D722-CD328AE8777D}"/>
              </a:ext>
            </a:extLst>
          </p:cNvPr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lang="en-US" sz="10000">
              <a:solidFill>
                <a:srgbClr val="193EB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3C9B6861-06ED-6E78-BCA9-31F5F71FD99D}"/>
              </a:ext>
            </a:extLst>
          </p:cNvPr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err="1">
                <a:solidFill>
                  <a:schemeClr val="lt1"/>
                </a:solidFill>
              </a:rPr>
              <a:t>Objetivos</a:t>
            </a:r>
          </a:p>
        </p:txBody>
      </p:sp>
      <p:pic>
        <p:nvPicPr>
          <p:cNvPr id="2" name="Picture 1" descr="A diagram of a model&#10;&#10;AI-generated content may be incorrect.">
            <a:extLst>
              <a:ext uri="{FF2B5EF4-FFF2-40B4-BE49-F238E27FC236}">
                <a16:creationId xmlns:a16="http://schemas.microsoft.com/office/drawing/2014/main" id="{96D32E97-076F-8EB7-4C80-4F83810E7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15499" y="3352079"/>
            <a:ext cx="6796862" cy="2379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7C526-6931-525B-A4DC-CD7922011C1B}"/>
              </a:ext>
            </a:extLst>
          </p:cNvPr>
          <p:cNvSpPr txBox="1"/>
          <p:nvPr/>
        </p:nvSpPr>
        <p:spPr>
          <a:xfrm>
            <a:off x="1615093" y="5730822"/>
            <a:ext cx="6797675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000" dirty="0" err="1"/>
              <a:t>ThePhoto</a:t>
            </a:r>
            <a:r>
              <a:rPr lang="en-US" sz="1000" dirty="0"/>
              <a:t> by </a:t>
            </a:r>
            <a:r>
              <a:rPr lang="en-US" sz="1000" dirty="0" err="1"/>
              <a:t>PhotoAuthor</a:t>
            </a:r>
            <a:r>
              <a:rPr lang="en-US" sz="1000" dirty="0"/>
              <a:t>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4200479627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19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SIC_Template_AI</vt:lpstr>
      <vt:lpstr>Samsung Innovation Campus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subject/>
  <dc:creator>Soon Yong Chang</dc:creator>
  <cp:keywords/>
  <dc:description/>
  <cp:revision>253</cp:revision>
  <dcterms:created xsi:type="dcterms:W3CDTF">2019-07-06T14:12:49Z</dcterms:created>
  <dcterms:modified xsi:type="dcterms:W3CDTF">2025-12-11T14:26:16Z</dcterms:modified>
  <cp:category/>
  <dc:identifier/>
  <cp:contentStatus/>
  <dc:languag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